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</p:sldMasterIdLst>
  <p:notesMasterIdLst>
    <p:notesMasterId r:id="rId42"/>
  </p:notesMasterIdLst>
  <p:handoutMasterIdLst>
    <p:handoutMasterId r:id="rId43"/>
  </p:handoutMasterIdLst>
  <p:sldIdLst>
    <p:sldId id="1077" r:id="rId2"/>
    <p:sldId id="1002" r:id="rId3"/>
    <p:sldId id="991" r:id="rId4"/>
    <p:sldId id="990" r:id="rId5"/>
    <p:sldId id="536" r:id="rId6"/>
    <p:sldId id="1001" r:id="rId7"/>
    <p:sldId id="938" r:id="rId8"/>
    <p:sldId id="786" r:id="rId9"/>
    <p:sldId id="787" r:id="rId10"/>
    <p:sldId id="999" r:id="rId11"/>
    <p:sldId id="1008" r:id="rId12"/>
    <p:sldId id="869" r:id="rId13"/>
    <p:sldId id="762" r:id="rId14"/>
    <p:sldId id="1003" r:id="rId15"/>
    <p:sldId id="1012" r:id="rId16"/>
    <p:sldId id="1010" r:id="rId17"/>
    <p:sldId id="1013" r:id="rId18"/>
    <p:sldId id="1063" r:id="rId19"/>
    <p:sldId id="1064" r:id="rId20"/>
    <p:sldId id="1065" r:id="rId21"/>
    <p:sldId id="861" r:id="rId22"/>
    <p:sldId id="862" r:id="rId23"/>
    <p:sldId id="863" r:id="rId24"/>
    <p:sldId id="973" r:id="rId25"/>
    <p:sldId id="1000" r:id="rId26"/>
    <p:sldId id="1060" r:id="rId27"/>
    <p:sldId id="1052" r:id="rId28"/>
    <p:sldId id="1053" r:id="rId29"/>
    <p:sldId id="1055" r:id="rId30"/>
    <p:sldId id="1054" r:id="rId31"/>
    <p:sldId id="1059" r:id="rId32"/>
    <p:sldId id="1046" r:id="rId33"/>
    <p:sldId id="1047" r:id="rId34"/>
    <p:sldId id="1049" r:id="rId35"/>
    <p:sldId id="998" r:id="rId36"/>
    <p:sldId id="1011" r:id="rId37"/>
    <p:sldId id="1009" r:id="rId38"/>
    <p:sldId id="1006" r:id="rId39"/>
    <p:sldId id="1062" r:id="rId40"/>
    <p:sldId id="1078" r:id="rId41"/>
  </p:sldIdLst>
  <p:sldSz cx="9144000" cy="5143500" type="screen16x9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429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685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0287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86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A6A72"/>
    <a:srgbClr val="66FF99"/>
    <a:srgbClr val="FFFF66"/>
    <a:srgbClr val="008000"/>
    <a:srgbClr val="85C2FF"/>
    <a:srgbClr val="CCFF33"/>
    <a:srgbClr val="75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1" autoAdjust="0"/>
    <p:restoredTop sz="95701" autoAdjust="0"/>
  </p:normalViewPr>
  <p:slideViewPr>
    <p:cSldViewPr showGuides="1">
      <p:cViewPr varScale="1">
        <p:scale>
          <a:sx n="110" d="100"/>
          <a:sy n="110" d="100"/>
        </p:scale>
        <p:origin x="204" y="102"/>
      </p:cViewPr>
      <p:guideLst>
        <p:guide orient="horz" pos="2115"/>
        <p:guide pos="3840"/>
        <p:guide orient="horz" pos="1586"/>
        <p:guide pos="288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3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453" y="0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390B8C6-3E67-1541-B3C3-1D3B961DE193}" type="datetimeFigureOut">
              <a:rPr lang="ru-RU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9435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453" y="9449435"/>
            <a:ext cx="2970946" cy="496250"/>
          </a:xfrm>
          <a:prstGeom prst="rect">
            <a:avLst/>
          </a:prstGeom>
        </p:spPr>
        <p:txBody>
          <a:bodyPr vert="horz" wrap="square" lIns="91668" tIns="45833" rIns="91668" bIns="458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68E5EC-A1C6-F64A-94CD-31961A354E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4846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5453" y="0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80B115D-57A8-3743-98E5-CC6D41E4EF39}" type="datetimeFigureOut">
              <a:rPr lang="ru-RU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8" tIns="45833" rIns="91668" bIns="45833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23922"/>
            <a:ext cx="5487041" cy="4477388"/>
          </a:xfrm>
          <a:prstGeom prst="rect">
            <a:avLst/>
          </a:prstGeom>
        </p:spPr>
        <p:txBody>
          <a:bodyPr vert="horz" lIns="91668" tIns="45833" rIns="91668" bIns="4583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9435"/>
            <a:ext cx="2970946" cy="496250"/>
          </a:xfrm>
          <a:prstGeom prst="rect">
            <a:avLst/>
          </a:prstGeom>
        </p:spPr>
        <p:txBody>
          <a:bodyPr vert="horz" lIns="91668" tIns="45833" rIns="91668" bIns="4583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5453" y="9449435"/>
            <a:ext cx="2970946" cy="496250"/>
          </a:xfrm>
          <a:prstGeom prst="rect">
            <a:avLst/>
          </a:prstGeom>
        </p:spPr>
        <p:txBody>
          <a:bodyPr vert="horz" wrap="square" lIns="91668" tIns="45833" rIns="91668" bIns="458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FD1CE21-CBA6-B044-B293-18BF54300D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894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EA0147-705E-4FA6-A998-E8FDB292E5FD}" type="slidenum">
              <a:rPr lang="ru-RU" smtClean="0">
                <a:solidFill>
                  <a:prstClr val="black"/>
                </a:solidFill>
              </a:rPr>
              <a:pPr/>
              <a:t>28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839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D1CE21-CBA6-B044-B293-18BF54300DF1}" type="slidenum">
              <a:rPr lang="ru-RU" altLang="ru-RU" smtClean="0"/>
              <a:pPr>
                <a:defRPr/>
              </a:pPr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8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77A7A1-D7D9-D24E-9C1F-35FD224361A4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7606C5-A762-FC4E-954E-5B8061A3B7A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9902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2AB690-0E6D-D848-83A7-5AB274C54853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4EF786-79BC-0045-A523-CD6BA1343BC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8778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9C41B9-3517-934E-92A7-19FE11C0E0DC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2195AD-D71C-284B-8F9D-132FEB4FBD2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4843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691F6F-0A3A-0740-9F33-50BA08C6C072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1B2F88-FE34-724A-AC65-1C4B90397B8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25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E9415-DA83-DB43-9561-4A9391C70E44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55600E-8951-4346-A257-73A19816EB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567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1BA05-3907-744D-A9D1-A5120E7F4534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1BC1F-F370-1B45-8051-2B358C5B0E4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63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C0E2E0-C389-3E42-BBA9-3E1D7EA5A23F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4099C-531A-1840-ABA6-B2C8375340A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7976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A9EB1F-893A-3047-8FE3-5BEEEAD84FE3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241E6-014F-C24B-8C89-2A7D50E1A8E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0374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B23834-E485-564B-BFD5-BD59A5B4CDB0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1CB775-42B0-A74D-8242-B47BBE04C9F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2825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A6BD83-6BF3-F647-96FE-6221E58F6A89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EE57D-0F95-0F4B-BAEE-34012276445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837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AE2AB2-9118-5F43-A13B-3C6A70429EB3}" type="datetimeFigureOut">
              <a:rPr lang="ru-RU" smtClean="0"/>
              <a:pPr>
                <a:defRPr/>
              </a:pPr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05E134-ECD7-984D-9AF9-3EF9678AE46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548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96D5-84F3-4773-83DA-75C432B3C55D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F3BC9-8BFB-438B-927F-33F8D493E1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13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1.pn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12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15.jpe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.png"/><Relationship Id="rId5" Type="http://schemas.openxmlformats.org/officeDocument/2006/relationships/image" Target="../media/image10.jpeg"/><Relationship Id="rId10" Type="http://schemas.openxmlformats.org/officeDocument/2006/relationships/image" Target="../media/image6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267" y="1303086"/>
            <a:ext cx="1896140" cy="696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303087"/>
            <a:ext cx="619973" cy="7637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28022" y="4885422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9747" y="2321127"/>
            <a:ext cx="7666263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«СОВРЕМЕННОЕ ОБРАЗОВАНИЕ: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ВОЗМОЖНОСТИ, ТРЕБОВАНИЯ, ОТВЕТСТВЕННОСТЬ»</a:t>
            </a:r>
          </a:p>
          <a:p>
            <a:pPr algn="ctr"/>
            <a:endParaRPr lang="ru-RU" sz="2100" b="1" dirty="0">
              <a:solidFill>
                <a:srgbClr val="002060"/>
              </a:solidFill>
            </a:endParaRPr>
          </a:p>
          <a:p>
            <a:pPr algn="ctr"/>
            <a:endParaRPr lang="ru-RU" sz="21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«ЗАМАНЧА БЕЛЕМ БИРҮ: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МӨМКИНЛЕКЛӘР, ТАЛӘПЛӘР, ҖАВАПЛЫЛЫК»</a:t>
            </a:r>
            <a:endParaRPr lang="ru-RU" sz="2100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917" y="1346761"/>
            <a:ext cx="614952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7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146" y="720928"/>
            <a:ext cx="7265643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Количество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результатов с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80 и более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баллами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296910"/>
              </p:ext>
            </p:extLst>
          </p:nvPr>
        </p:nvGraphicFramePr>
        <p:xfrm>
          <a:off x="737574" y="1275610"/>
          <a:ext cx="7074788" cy="3294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6482">
                  <a:extLst>
                    <a:ext uri="{9D8B030D-6E8A-4147-A177-3AD203B41FA5}">
                      <a16:colId xmlns:a16="http://schemas.microsoft.com/office/drawing/2014/main" val="2913133109"/>
                    </a:ext>
                  </a:extLst>
                </a:gridCol>
                <a:gridCol w="1651244">
                  <a:extLst>
                    <a:ext uri="{9D8B030D-6E8A-4147-A177-3AD203B41FA5}">
                      <a16:colId xmlns:a16="http://schemas.microsoft.com/office/drawing/2014/main" val="941460970"/>
                    </a:ext>
                  </a:extLst>
                </a:gridCol>
                <a:gridCol w="1651244">
                  <a:extLst>
                    <a:ext uri="{9D8B030D-6E8A-4147-A177-3AD203B41FA5}">
                      <a16:colId xmlns:a16="http://schemas.microsoft.com/office/drawing/2014/main" val="824229920"/>
                    </a:ext>
                  </a:extLst>
                </a:gridCol>
                <a:gridCol w="1265818">
                  <a:extLst>
                    <a:ext uri="{9D8B030D-6E8A-4147-A177-3AD203B41FA5}">
                      <a16:colId xmlns:a16="http://schemas.microsoft.com/office/drawing/2014/main" val="2080461907"/>
                    </a:ext>
                  </a:extLst>
                </a:gridCol>
              </a:tblGrid>
              <a:tr h="23531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Изменение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985590"/>
                  </a:ext>
                </a:extLst>
              </a:tr>
              <a:tr h="2353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332869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256873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 профиль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- 43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81093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Физика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597049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Химия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269331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Биология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167494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История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074246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Обществознание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50454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Литература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830300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География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114100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Информатика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88993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Английский язык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33390"/>
                  </a:ext>
                </a:extLst>
              </a:tr>
              <a:tr h="235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781 (23,6%)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748 (24,9%)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047251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5536" y="827147"/>
            <a:ext cx="802889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Количество участников ЕГЭ, не перешедших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порог</a:t>
            </a:r>
            <a:endParaRPr lang="ru-RU" sz="24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186976"/>
              </p:ext>
            </p:extLst>
          </p:nvPr>
        </p:nvGraphicFramePr>
        <p:xfrm>
          <a:off x="791580" y="1437626"/>
          <a:ext cx="7236805" cy="3200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3954">
                  <a:extLst>
                    <a:ext uri="{9D8B030D-6E8A-4147-A177-3AD203B41FA5}">
                      <a16:colId xmlns:a16="http://schemas.microsoft.com/office/drawing/2014/main" val="3877125470"/>
                    </a:ext>
                  </a:extLst>
                </a:gridCol>
                <a:gridCol w="1542573">
                  <a:extLst>
                    <a:ext uri="{9D8B030D-6E8A-4147-A177-3AD203B41FA5}">
                      <a16:colId xmlns:a16="http://schemas.microsoft.com/office/drawing/2014/main" val="3383227945"/>
                    </a:ext>
                  </a:extLst>
                </a:gridCol>
                <a:gridCol w="1448418">
                  <a:extLst>
                    <a:ext uri="{9D8B030D-6E8A-4147-A177-3AD203B41FA5}">
                      <a16:colId xmlns:a16="http://schemas.microsoft.com/office/drawing/2014/main" val="2345711445"/>
                    </a:ext>
                  </a:extLst>
                </a:gridCol>
                <a:gridCol w="1371860">
                  <a:extLst>
                    <a:ext uri="{9D8B030D-6E8A-4147-A177-3AD203B41FA5}">
                      <a16:colId xmlns:a16="http://schemas.microsoft.com/office/drawing/2014/main" val="3606270266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Изменение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597723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7027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63523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 профиль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45584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Физика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274022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Химия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41016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Биология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39343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История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72452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Обществознание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19262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Литература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095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География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84738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Информатика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43676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Английский язык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=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08273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5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+45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488988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483768" y="323355"/>
            <a:ext cx="3744416" cy="592211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Олимпиады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138604"/>
              </p:ext>
            </p:extLst>
          </p:nvPr>
        </p:nvGraphicFramePr>
        <p:xfrm>
          <a:off x="251520" y="1113588"/>
          <a:ext cx="8478942" cy="3402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8685">
                  <a:extLst>
                    <a:ext uri="{9D8B030D-6E8A-4147-A177-3AD203B41FA5}">
                      <a16:colId xmlns:a16="http://schemas.microsoft.com/office/drawing/2014/main" val="1641953833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656474732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1330777404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4079173234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1184756868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1008658654"/>
                    </a:ext>
                  </a:extLst>
                </a:gridCol>
                <a:gridCol w="858257">
                  <a:extLst>
                    <a:ext uri="{9D8B030D-6E8A-4147-A177-3AD203B41FA5}">
                      <a16:colId xmlns:a16="http://schemas.microsoft.com/office/drawing/2014/main" val="4288162397"/>
                    </a:ext>
                  </a:extLst>
                </a:gridCol>
                <a:gridCol w="1350715">
                  <a:extLst>
                    <a:ext uri="{9D8B030D-6E8A-4147-A177-3AD203B41FA5}">
                      <a16:colId xmlns:a16="http://schemas.microsoft.com/office/drawing/2014/main" val="2797018505"/>
                    </a:ext>
                  </a:extLst>
                </a:gridCol>
              </a:tblGrid>
              <a:tr h="8163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Этапы олимпиад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участников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победителей и призеров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Результативность участия, 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Динамика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3752"/>
                  </a:ext>
                </a:extLst>
              </a:tr>
              <a:tr h="497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4651250"/>
                  </a:ext>
                </a:extLst>
              </a:tr>
              <a:tr h="538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Муниципальный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5151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5539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554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10,8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-1,7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190660"/>
                  </a:ext>
                </a:extLst>
              </a:tr>
              <a:tr h="541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Региональный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48,4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+5,7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807058"/>
                  </a:ext>
                </a:extLst>
              </a:tr>
              <a:tr h="5388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Республиканский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41,7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48,5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+6,8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78463"/>
                  </a:ext>
                </a:extLst>
              </a:tr>
              <a:tr h="469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Всероссийский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38,7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26,9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-11,8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199823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159003" y="674539"/>
            <a:ext cx="6786499" cy="63698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Результативность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олимпиадного движения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Times New Roman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905262"/>
              </p:ext>
            </p:extLst>
          </p:nvPr>
        </p:nvGraphicFramePr>
        <p:xfrm>
          <a:off x="366788" y="1377044"/>
          <a:ext cx="8370930" cy="354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0569">
                  <a:extLst>
                    <a:ext uri="{9D8B030D-6E8A-4147-A177-3AD203B41FA5}">
                      <a16:colId xmlns:a16="http://schemas.microsoft.com/office/drawing/2014/main" val="412963933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56318672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827823919"/>
                    </a:ext>
                  </a:extLst>
                </a:gridCol>
                <a:gridCol w="1080121">
                  <a:extLst>
                    <a:ext uri="{9D8B030D-6E8A-4147-A177-3AD203B41FA5}">
                      <a16:colId xmlns:a16="http://schemas.microsoft.com/office/drawing/2014/main" val="1662390647"/>
                    </a:ext>
                  </a:extLst>
                </a:gridCol>
              </a:tblGrid>
              <a:tr h="3838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Вид олимпиады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2017-2018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76371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Международная олимпиада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413956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Заключительный этап ВсОШ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42824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Региональный этап </a:t>
                      </a:r>
                      <a:r>
                        <a:rPr lang="ru-RU" sz="18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ВсОШ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9-11 класс)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92287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Республиканская олимпиада для  4-11 классов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62161"/>
                  </a:ext>
                </a:extLst>
              </a:tr>
              <a:tr h="88943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Заключительный этап республиканской олимпиады (национальные)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35235"/>
                  </a:ext>
                </a:extLst>
              </a:tr>
              <a:tr h="32261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  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141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647661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89802" y="361256"/>
            <a:ext cx="3475286" cy="59406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t">
              <a:spcAft>
                <a:spcPts val="0"/>
              </a:spcAft>
            </a:pPr>
            <a:endParaRPr lang="ru-RU" altLang="ru-RU" sz="2400" b="1" dirty="0">
              <a:solidFill>
                <a:schemeClr val="accent5">
                  <a:lumMod val="50000"/>
                </a:schemeClr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1028" name="Picture 4" descr="Дистанционное обучение | МОБУ СОШ № 38 им. Страховой С.Л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1084166"/>
            <a:ext cx="6708314" cy="213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Picture 4" descr="Дистанционное обучение | МОБУ СОШ № 38 им. Страховой С.Л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2" y="421512"/>
            <a:ext cx="2001834" cy="63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069454"/>
              </p:ext>
            </p:extLst>
          </p:nvPr>
        </p:nvGraphicFramePr>
        <p:xfrm>
          <a:off x="585007" y="2139702"/>
          <a:ext cx="7884876" cy="2174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4002">
                  <a:extLst>
                    <a:ext uri="{9D8B030D-6E8A-4147-A177-3AD203B41FA5}">
                      <a16:colId xmlns:a16="http://schemas.microsoft.com/office/drawing/2014/main" val="3884741143"/>
                    </a:ext>
                  </a:extLst>
                </a:gridCol>
                <a:gridCol w="1560536">
                  <a:extLst>
                    <a:ext uri="{9D8B030D-6E8A-4147-A177-3AD203B41FA5}">
                      <a16:colId xmlns:a16="http://schemas.microsoft.com/office/drawing/2014/main" val="616278811"/>
                    </a:ext>
                  </a:extLst>
                </a:gridCol>
                <a:gridCol w="1641936">
                  <a:extLst>
                    <a:ext uri="{9D8B030D-6E8A-4147-A177-3AD203B41FA5}">
                      <a16:colId xmlns:a16="http://schemas.microsoft.com/office/drawing/2014/main" val="1837312590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3647996349"/>
                    </a:ext>
                  </a:extLst>
                </a:gridCol>
                <a:gridCol w="1242138">
                  <a:extLst>
                    <a:ext uri="{9D8B030D-6E8A-4147-A177-3AD203B41FA5}">
                      <a16:colId xmlns:a16="http://schemas.microsoft.com/office/drawing/2014/main" val="2592056039"/>
                    </a:ext>
                  </a:extLst>
                </a:gridCol>
                <a:gridCol w="972108">
                  <a:extLst>
                    <a:ext uri="{9D8B030D-6E8A-4147-A177-3AD203B41FA5}">
                      <a16:colId xmlns:a16="http://schemas.microsoft.com/office/drawing/2014/main" val="226954523"/>
                    </a:ext>
                  </a:extLst>
                </a:gridCol>
              </a:tblGrid>
              <a:tr h="3384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из них: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399195"/>
                  </a:ext>
                </a:extLst>
              </a:tr>
              <a:tr h="14977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региональных средств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от образовательной  организации во временное пользование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вложений депутатов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сторонних организаций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 счет граждан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648341"/>
                  </a:ext>
                </a:extLst>
              </a:tr>
              <a:tr h="3384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ru-RU" sz="15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288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94445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5007" y="987574"/>
            <a:ext cx="788487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Обучающиеся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,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получивши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е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 возможность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перехода на дистанционный формат обучения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3" name="Рисунок 12" descr="2388_0kexgftyhe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0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1525" y="1146188"/>
            <a:ext cx="5052053" cy="388141"/>
          </a:xfrm>
        </p:spPr>
        <p:txBody>
          <a:bodyPr>
            <a:noAutofit/>
          </a:bodyPr>
          <a:lstStyle/>
          <a:p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Образовательные платформы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2" name="Picture 2" descr="Картинки по запросу &quot;РЭШ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52" y="2693613"/>
            <a:ext cx="2358587" cy="95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якласс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92" y="2598726"/>
            <a:ext cx="1936878" cy="10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учи.ру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48" y="1565740"/>
            <a:ext cx="1747025" cy="89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Картинки по запросу &quot;открытая школа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09" y="1565739"/>
            <a:ext cx="1650845" cy="100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Уязвимость в Zoom позволяла подключаться к чужим разговорам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05" y="1565739"/>
            <a:ext cx="1650845" cy="99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Электронное образование РТ: вход в личный кабине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89" y="3993369"/>
            <a:ext cx="2441788" cy="115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Яндекс.Учебник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31" y="2693612"/>
            <a:ext cx="2778919" cy="92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Дистанционное обучение на платформе ФОКСФОРД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649" y="3816999"/>
            <a:ext cx="1331805" cy="133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OГЭ−2020, физика: задания, ответы, решения. Обучающая система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50" y="3947120"/>
            <a:ext cx="2400300" cy="107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Дистанционное обучение | МОБУ СОШ № 38 им. Страховой С.Л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2" y="421512"/>
            <a:ext cx="2145850" cy="68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9" name="Рисунок 18" descr="2388_0kexgftyhei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89802" y="361256"/>
            <a:ext cx="3475286" cy="59406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t">
              <a:spcAft>
                <a:spcPts val="0"/>
              </a:spcAft>
            </a:pPr>
            <a:endParaRPr lang="ru-RU" altLang="ru-RU" sz="2400" b="1" dirty="0">
              <a:solidFill>
                <a:schemeClr val="accent5">
                  <a:lumMod val="50000"/>
                </a:schemeClr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1028" name="Picture 4" descr="Дистанционное обучение | МОБУ СОШ № 38 им. Страховой С.Л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28" y="319241"/>
            <a:ext cx="2141424" cy="68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319506"/>
              </p:ext>
            </p:extLst>
          </p:nvPr>
        </p:nvGraphicFramePr>
        <p:xfrm>
          <a:off x="89502" y="1097280"/>
          <a:ext cx="8964996" cy="3771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49755">
                  <a:extLst>
                    <a:ext uri="{9D8B030D-6E8A-4147-A177-3AD203B41FA5}">
                      <a16:colId xmlns:a16="http://schemas.microsoft.com/office/drawing/2014/main" val="3367264192"/>
                    </a:ext>
                  </a:extLst>
                </a:gridCol>
                <a:gridCol w="5115241">
                  <a:extLst>
                    <a:ext uri="{9D8B030D-6E8A-4147-A177-3AD203B41FA5}">
                      <a16:colId xmlns:a16="http://schemas.microsoft.com/office/drawing/2014/main" val="310623271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Плюсы 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Минусы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18155795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Самоорганизация и самообразование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Трудности в организации обучения в многодетных и учительских семьях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2657636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Мобильная</a:t>
                      </a:r>
                      <a:r>
                        <a:rPr lang="ru-RU" sz="1800" kern="12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семья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Трудности включения в диалог всех учащихся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28420163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Возможность выбирать учителю ресурс 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Отсутствие практики выстраивать он-</a:t>
                      </a:r>
                      <a:r>
                        <a:rPr lang="ru-RU" sz="1800" dirty="0" err="1" smtClean="0">
                          <a:latin typeface="Arial" pitchFamily="34" charset="0"/>
                          <a:cs typeface="Arial" pitchFamily="34" charset="0"/>
                        </a:rPr>
                        <a:t>лайн</a:t>
                      </a:r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 обучение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890077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Возможности интернета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Трудности преподавания некоторых</a:t>
                      </a:r>
                      <a:r>
                        <a:rPr lang="ru-RU" sz="1800" baseline="0" dirty="0" smtClean="0">
                          <a:latin typeface="Arial" pitchFamily="34" charset="0"/>
                          <a:cs typeface="Arial" pitchFamily="34" charset="0"/>
                        </a:rPr>
                        <a:t> предметов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7511448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Родители – активные участники учебного процесса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Большое количество времени тратиться на техническую организацию урока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3178180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Активность</a:t>
                      </a:r>
                      <a:r>
                        <a:rPr lang="ru-RU" sz="1800" baseline="0" dirty="0" smtClean="0">
                          <a:latin typeface="Arial" pitchFamily="34" charset="0"/>
                          <a:cs typeface="Arial" pitchFamily="34" charset="0"/>
                        </a:rPr>
                        <a:t> учеников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Трудности</a:t>
                      </a:r>
                      <a:r>
                        <a:rPr lang="ru-RU" sz="1800" baseline="0" dirty="0" smtClean="0">
                          <a:latin typeface="Arial" pitchFamily="34" charset="0"/>
                          <a:cs typeface="Arial" pitchFamily="34" charset="0"/>
                        </a:rPr>
                        <a:t> в контроле самостоятельного выполнения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78917146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89802" y="428182"/>
            <a:ext cx="3164523" cy="857250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Туган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телне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сайлау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593784"/>
              </p:ext>
            </p:extLst>
          </p:nvPr>
        </p:nvGraphicFramePr>
        <p:xfrm>
          <a:off x="457200" y="1383618"/>
          <a:ext cx="8229600" cy="3069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2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93990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Татар теле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Рус теле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Чуваш теле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Башка </a:t>
                      </a:r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телләр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586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Түбән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Кама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муниципаль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районы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934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Татарстан </a:t>
                      </a:r>
                      <a:r>
                        <a:rPr lang="ru-RU" sz="20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Республикасы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67, 23%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1,05%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0,7%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2" name="Рисунок 11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5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89502" y="1059581"/>
          <a:ext cx="8946487" cy="34563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8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3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3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65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95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1502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Барлык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укучылар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саны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Татар теле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Рус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теле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Чуваш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теле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55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Укучылар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саны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леше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Укучылар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саны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леше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Укучылар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саны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ө</a:t>
                      </a:r>
                      <a:r>
                        <a:rPr lang="ru-RU" sz="1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леше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(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)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9345">
                <a:tc>
                  <a:txBody>
                    <a:bodyPr/>
                    <a:lstStyle/>
                    <a:p>
                      <a:pPr algn="ctr"/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31 239</a:t>
                      </a:r>
                      <a:endParaRPr lang="ru-RU" sz="21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20 413</a:t>
                      </a:r>
                    </a:p>
                    <a:p>
                      <a:pPr algn="ctr"/>
                      <a:r>
                        <a:rPr lang="ru-RU" sz="15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шул</a:t>
                      </a: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исәптән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руслар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-3762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68</a:t>
                      </a:r>
                      <a:endParaRPr lang="ru-RU" sz="21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9</a:t>
                      </a:r>
                      <a:r>
                        <a:rPr lang="tt-RU" sz="21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832</a:t>
                      </a:r>
                      <a:endParaRPr lang="ru-RU" sz="2100" dirty="0" smtClean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шул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исәптән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lang="ru-RU" sz="15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татарлар</a:t>
                      </a: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- 1997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31</a:t>
                      </a:r>
                      <a:endParaRPr lang="ru-RU" sz="21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</a:t>
                      </a:r>
                      <a:r>
                        <a:rPr lang="tt-RU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13</a:t>
                      </a:r>
                      <a:endParaRPr lang="ru-RU" sz="21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</a:t>
                      </a:r>
                      <a:endParaRPr lang="ru-RU" sz="21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1560" y="411510"/>
            <a:ext cx="6912768" cy="43858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Туган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телне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сайлау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буенча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мәгълүмат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055" y="151182"/>
            <a:ext cx="438872" cy="5406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195" y="184734"/>
            <a:ext cx="1289243" cy="47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283" y="519522"/>
            <a:ext cx="1896140" cy="696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19523"/>
            <a:ext cx="619973" cy="7637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28022" y="4885422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9747" y="1491630"/>
            <a:ext cx="7666263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РАМАЗАНОВА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АЙЗИРЯК РАМЗИНОВНА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исполняющий обязанности </a:t>
            </a:r>
            <a:r>
              <a:rPr lang="ru-RU" altLang="ru-RU" sz="2100" b="1" dirty="0" smtClean="0">
                <a:solidFill>
                  <a:srgbClr val="002060"/>
                </a:solidFill>
                <a:cs typeface="Arial" charset="0"/>
              </a:rPr>
              <a:t>начальника </a:t>
            </a:r>
            <a:r>
              <a:rPr lang="ru-RU" altLang="ru-RU" sz="2100" b="1" dirty="0">
                <a:solidFill>
                  <a:srgbClr val="002060"/>
                </a:solidFill>
                <a:cs typeface="Arial" charset="0"/>
              </a:rPr>
              <a:t>управления  </a:t>
            </a:r>
            <a:r>
              <a:rPr lang="ru-RU" altLang="ru-RU" sz="2100" b="1" dirty="0" smtClean="0">
                <a:solidFill>
                  <a:srgbClr val="002060"/>
                </a:solidFill>
                <a:cs typeface="Arial" charset="0"/>
              </a:rPr>
              <a:t>образования </a:t>
            </a:r>
          </a:p>
          <a:p>
            <a:pPr algn="ctr"/>
            <a:endParaRPr lang="ru-RU" altLang="ru-RU" sz="2100" b="1" dirty="0" smtClean="0">
              <a:solidFill>
                <a:srgbClr val="002060"/>
              </a:solidFill>
              <a:cs typeface="Arial" charset="0"/>
            </a:endParaRPr>
          </a:p>
          <a:p>
            <a:pPr algn="ctr"/>
            <a:r>
              <a:rPr lang="ru-RU" altLang="ru-RU" sz="2100" b="1" dirty="0" smtClean="0">
                <a:solidFill>
                  <a:srgbClr val="002060"/>
                </a:solidFill>
                <a:cs typeface="Arial" charset="0"/>
              </a:rPr>
              <a:t>РАМАЗАНОВА </a:t>
            </a:r>
          </a:p>
          <a:p>
            <a:pPr algn="ctr"/>
            <a:r>
              <a:rPr lang="ru-RU" altLang="ru-RU" sz="2100" b="1" dirty="0" smtClean="0">
                <a:solidFill>
                  <a:srgbClr val="002060"/>
                </a:solidFill>
                <a:cs typeface="Arial" charset="0"/>
              </a:rPr>
              <a:t>АЙЗИРӘК РАМЗИН КЫЗЫ</a:t>
            </a:r>
          </a:p>
          <a:p>
            <a:pPr algn="ctr"/>
            <a:r>
              <a:rPr lang="tt-RU" altLang="ru-RU" sz="2100" b="1" dirty="0">
                <a:solidFill>
                  <a:srgbClr val="002060"/>
                </a:solidFill>
                <a:cs typeface="Arial" charset="0"/>
              </a:rPr>
              <a:t>м</a:t>
            </a:r>
            <a:r>
              <a:rPr lang="tt-RU" altLang="ru-RU" sz="2100" b="1" dirty="0" smtClean="0">
                <a:solidFill>
                  <a:srgbClr val="002060"/>
                </a:solidFill>
                <a:cs typeface="Arial" charset="0"/>
              </a:rPr>
              <a:t>әгариф идарәсе башлыгы вазыйфаларын башкаручы</a:t>
            </a:r>
            <a:endParaRPr lang="ru-RU" altLang="ru-RU" sz="2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30933" y="519321"/>
            <a:ext cx="614952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D:\User\Downloads\1 1.jpg"/>
          <p:cNvPicPr/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" y="754236"/>
            <a:ext cx="2890938" cy="2087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95" y="749980"/>
            <a:ext cx="2952359" cy="2091800"/>
          </a:xfrm>
          <a:prstGeom prst="rect">
            <a:avLst/>
          </a:prstGeom>
          <a:noFill/>
        </p:spPr>
      </p:pic>
      <p:pic>
        <p:nvPicPr>
          <p:cNvPr id="10" name="Picture 11" descr="IMG_566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772" y="2868783"/>
            <a:ext cx="2955583" cy="1971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C:\Users\Админ\Desktop\2019-2020 ДОКУМЕНТ\НАЦ ОБР\МЕРОПРИТ\IMG-20200218-WA0009 (2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" y="2868783"/>
            <a:ext cx="2890938" cy="1971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4" name="Рисунок 13" descr="2388_0kexgftyhei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7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2"/>
          <p:cNvSpPr>
            <a:spLocks noGrp="1"/>
          </p:cNvSpPr>
          <p:nvPr>
            <p:ph type="ctrTitle"/>
          </p:nvPr>
        </p:nvSpPr>
        <p:spPr>
          <a:xfrm>
            <a:off x="2087724" y="710705"/>
            <a:ext cx="4428492" cy="430612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Категорийность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педагогов</a:t>
            </a:r>
            <a:endParaRPr lang="ru-RU" alt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900537"/>
              </p:ext>
            </p:extLst>
          </p:nvPr>
        </p:nvGraphicFramePr>
        <p:xfrm>
          <a:off x="224518" y="1444745"/>
          <a:ext cx="8694965" cy="2967186"/>
        </p:xfrm>
        <a:graphic>
          <a:graphicData uri="http://schemas.openxmlformats.org/drawingml/2006/table">
            <a:tbl>
              <a:tblPr/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2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42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464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Год</a:t>
                      </a: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Всего имеют квалификационные категории</a:t>
                      </a: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Высшая квалификационная категория (%)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Первая квалификационная категория (%)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2018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63,5 </a:t>
                      </a: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49750" marR="497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17,8 </a:t>
                      </a: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45,7 </a:t>
                      </a: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2019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66,1 %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49750" marR="497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19,3 %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46,8 %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937972"/>
                  </a:ext>
                </a:extLst>
              </a:tr>
              <a:tr h="4970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2020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69,5 %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49750" marR="497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20,0 %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49,5 %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620102"/>
                  </a:ext>
                </a:extLst>
              </a:tr>
              <a:tr h="4970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РТ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69,5%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49750" marR="4975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18,8 %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50,7 %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3" marR="51433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2"/>
          <p:cNvSpPr>
            <a:spLocks noGrp="1"/>
          </p:cNvSpPr>
          <p:nvPr>
            <p:ph type="title"/>
          </p:nvPr>
        </p:nvSpPr>
        <p:spPr>
          <a:xfrm>
            <a:off x="0" y="567089"/>
            <a:ext cx="9144000" cy="726670"/>
          </a:xfrm>
        </p:spPr>
        <p:txBody>
          <a:bodyPr>
            <a:noAutofit/>
          </a:bodyPr>
          <a:lstStyle/>
          <a:p>
            <a:pPr marL="257175" indent="-257175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Лучшие учителя  в рамках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ПНП «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Образование» в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2020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году </a:t>
            </a:r>
          </a:p>
        </p:txBody>
      </p:sp>
      <p:sp>
        <p:nvSpPr>
          <p:cNvPr id="44035" name="Rectangle 1"/>
          <p:cNvSpPr>
            <a:spLocks noChangeArrowheads="1"/>
          </p:cNvSpPr>
          <p:nvPr/>
        </p:nvSpPr>
        <p:spPr bwMode="auto">
          <a:xfrm>
            <a:off x="4292715" y="4286975"/>
            <a:ext cx="3780420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Романько Эльвира </a:t>
            </a: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Николаевна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школа </a:t>
            </a:r>
            <a:r>
              <a:rPr lang="ru-RU" altLang="ru-RU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№ </a:t>
            </a:r>
            <a:r>
              <a:rPr lang="ru-RU" altLang="ru-RU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27</a:t>
            </a:r>
            <a:endParaRPr lang="ru-RU" altLang="ru-RU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4287024"/>
            <a:ext cx="4050450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Вахрушева Любовь Владимировна</a:t>
            </a: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 charset="0"/>
                <a:cs typeface="Times New Roman" charset="0"/>
              </a:rPr>
              <a:t> </a:t>
            </a:r>
            <a:r>
              <a:rPr lang="ru-RU" altLang="ru-RU" dirty="0" smtClean="0">
                <a:latin typeface="+mj-lt"/>
                <a:ea typeface="Times New Roman" charset="0"/>
                <a:cs typeface="Times New Roman" charset="0"/>
              </a:rPr>
              <a:t>                         </a:t>
            </a: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школа № 31 </a:t>
            </a:r>
          </a:p>
          <a:p>
            <a:pPr algn="ctr"/>
            <a:endParaRPr lang="ru-RU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979" y="1221600"/>
            <a:ext cx="1813883" cy="28585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531" y="1293758"/>
            <a:ext cx="2008788" cy="28547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4" name="Рисунок 13" descr="2388_0kexgftyhei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ъект 2"/>
          <p:cNvSpPr>
            <a:spLocks noGrp="1"/>
          </p:cNvSpPr>
          <p:nvPr>
            <p:ph idx="1"/>
          </p:nvPr>
        </p:nvSpPr>
        <p:spPr>
          <a:xfrm>
            <a:off x="1187624" y="642180"/>
            <a:ext cx="6462210" cy="447331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Грантовая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поддержка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учителей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552016"/>
              </p:ext>
            </p:extLst>
          </p:nvPr>
        </p:nvGraphicFramePr>
        <p:xfrm>
          <a:off x="116504" y="1131590"/>
          <a:ext cx="8910992" cy="3402433"/>
        </p:xfrm>
        <a:graphic>
          <a:graphicData uri="http://schemas.openxmlformats.org/drawingml/2006/table">
            <a:tbl>
              <a:tblPr/>
              <a:tblGrid>
                <a:gridCol w="3159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4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09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Грант 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Количество победителей 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2018 года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Количество победителей 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2019 года</a:t>
                      </a: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2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«Учитель – наставник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»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3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18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2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«Учитель – эксперт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»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14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18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2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«Учитель – мастер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» 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14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10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6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«Старший учитель» 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12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4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1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43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charset="0"/>
                          <a:cs typeface="Arial" pitchFamily="34" charset="0"/>
                        </a:rPr>
                        <a:t>50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charset="0"/>
                        <a:cs typeface="Arial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390263"/>
            <a:ext cx="7509520" cy="529568"/>
          </a:xfrm>
          <a:prstGeom prst="rect">
            <a:avLst/>
          </a:prstGeom>
        </p:spPr>
        <p:txBody>
          <a:bodyPr lIns="68580" tIns="34290" rIns="68580" bIns="34290"/>
          <a:lstStyle/>
          <a:p>
            <a:pPr algn="ctr" defTabSz="685800">
              <a:defRPr/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Мониторинг потребности кадров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314306"/>
              </p:ext>
            </p:extLst>
          </p:nvPr>
        </p:nvGraphicFramePr>
        <p:xfrm>
          <a:off x="359532" y="857084"/>
          <a:ext cx="8424936" cy="3946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6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4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Направление </a:t>
                      </a: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вакансии учителя</a:t>
                      </a:r>
                      <a:endParaRPr lang="ru-RU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2018</a:t>
                      </a:r>
                      <a:endParaRPr lang="ru-RU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2019</a:t>
                      </a:r>
                      <a:endParaRPr lang="ru-RU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2020</a:t>
                      </a:r>
                      <a:endParaRPr lang="ru-RU" sz="18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математика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физика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химия, биология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география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русский язык и литература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история, обществознание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иностранный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язык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технология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758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начальные классы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2" name="Рисунок 11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09161" y="627534"/>
            <a:ext cx="6728429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В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етеранская организация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системы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образования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C:\Users\7272~1\AppData\Local\Temp\Rar$DIa0.445\совет ветеранов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2" y="401197"/>
            <a:ext cx="1460377" cy="1502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5299" y="3963565"/>
            <a:ext cx="191399" cy="30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ru-RU" altLang="ru-RU" sz="1500" dirty="0" smtClean="0"/>
              <a:t> </a:t>
            </a:r>
            <a:endParaRPr lang="ru-RU" altLang="ru-RU" sz="1500" dirty="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716799"/>
              </p:ext>
            </p:extLst>
          </p:nvPr>
        </p:nvGraphicFramePr>
        <p:xfrm>
          <a:off x="1383523" y="1707654"/>
          <a:ext cx="6284821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4547">
                  <a:extLst>
                    <a:ext uri="{9D8B030D-6E8A-4147-A177-3AD203B41FA5}">
                      <a16:colId xmlns:a16="http://schemas.microsoft.com/office/drawing/2014/main" val="1747981986"/>
                    </a:ext>
                  </a:extLst>
                </a:gridCol>
                <a:gridCol w="1370274">
                  <a:extLst>
                    <a:ext uri="{9D8B030D-6E8A-4147-A177-3AD203B41FA5}">
                      <a16:colId xmlns:a16="http://schemas.microsoft.com/office/drawing/2014/main" val="308222983"/>
                    </a:ext>
                  </a:extLst>
                </a:gridCol>
              </a:tblGrid>
              <a:tr h="70866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На сегодняшний день 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2616</a:t>
                      </a:r>
                      <a:r>
                        <a:rPr lang="ru-RU" sz="2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членов, из них :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14932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Участник  Великой Отечественной войны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91522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Труженики тыла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49893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Дети войны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312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2114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Заслуженные учителя РФ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78276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Заслуженные учителя РТ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13683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Средний возраст ветеранов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46508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Ветераны-педагоги </a:t>
                      </a:r>
                      <a:r>
                        <a:rPr lang="ru-RU" sz="1800" b="1" u="sng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от 90 до 98 лет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976725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3" name="Рисунок 12" descr="2388_0kexgftyhe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8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10"/>
          <a:stretch/>
        </p:blipFill>
        <p:spPr>
          <a:xfrm>
            <a:off x="4460263" y="691842"/>
            <a:ext cx="2880320" cy="42682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Админ\Desktop\фото ветер.на авг.конфер\Совет ветер.образов.,совет ветер.НМР с предс.ветер.организаций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8" t="8837" r="22661"/>
          <a:stretch/>
        </p:blipFill>
        <p:spPr bwMode="auto">
          <a:xfrm>
            <a:off x="1169622" y="699542"/>
            <a:ext cx="3132349" cy="222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дмин\Desktop\Для Илюзы\IMG_49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457" y="3057805"/>
            <a:ext cx="3132349" cy="1890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151182"/>
            <a:ext cx="438872" cy="5406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7" y="184734"/>
            <a:ext cx="1289243" cy="473555"/>
          </a:xfrm>
          <a:prstGeom prst="rect">
            <a:avLst/>
          </a:prstGeom>
        </p:spPr>
      </p:pic>
      <p:pic>
        <p:nvPicPr>
          <p:cNvPr id="13" name="Рисунок 12" descr="2388_0kexgftyhei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7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6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3059832" y="339502"/>
            <a:ext cx="2995921" cy="698645"/>
          </a:xfrm>
        </p:spPr>
        <p:txBody>
          <a:bodyPr>
            <a:normAutofit fontScale="90000"/>
          </a:bodyPr>
          <a:lstStyle/>
          <a:p>
            <a:pPr>
              <a:buClr>
                <a:srgbClr val="595959"/>
              </a:buClr>
              <a:buSzPts val="2400"/>
              <a:defRPr/>
            </a:pPr>
            <a:r>
              <a:rPr lang="ru-RU" altLang="ru-RU" sz="27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Tahoma" panose="020B0604030504040204" pitchFamily="34" charset="0"/>
              </a:rPr>
              <a:t>Детское движение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  <a:cs typeface="Times New Roman" pitchFamily="18" charset="0"/>
            </a:endParaRPr>
          </a:p>
        </p:txBody>
      </p:sp>
      <p:graphicFrame>
        <p:nvGraphicFramePr>
          <p:cNvPr id="10" name="Shape 5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215670"/>
              </p:ext>
            </p:extLst>
          </p:nvPr>
        </p:nvGraphicFramePr>
        <p:xfrm>
          <a:off x="611560" y="1268761"/>
          <a:ext cx="7846048" cy="3735426"/>
        </p:xfrm>
        <a:graphic>
          <a:graphicData uri="http://schemas.openxmlformats.org/drawingml/2006/table">
            <a:tbl>
              <a:tblPr/>
              <a:tblGrid>
                <a:gridCol w="4543028">
                  <a:extLst>
                    <a:ext uri="{9D8B030D-6E8A-4147-A177-3AD203B41FA5}">
                      <a16:colId xmlns:a16="http://schemas.microsoft.com/office/drawing/2014/main" val="4186174330"/>
                    </a:ext>
                  </a:extLst>
                </a:gridCol>
                <a:gridCol w="3303020">
                  <a:extLst>
                    <a:ext uri="{9D8B030D-6E8A-4147-A177-3AD203B41FA5}">
                      <a16:colId xmlns:a16="http://schemas.microsoft.com/office/drawing/2014/main" val="2880457689"/>
                    </a:ext>
                  </a:extLst>
                </a:gridCol>
              </a:tblGrid>
              <a:tr h="432603"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Российское движение школьников РТ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38 отрядов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5449208"/>
                  </a:ext>
                </a:extLst>
              </a:tr>
              <a:tr h="432603"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ЮНАРМИЯ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500"/>
                        <a:buFont typeface="Tahoma" panose="020B060403050404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51 отряд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311534"/>
                  </a:ext>
                </a:extLst>
              </a:tr>
              <a:tr h="432603"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Юные инспектора движения (ЮИД)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67 отрядов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8962585"/>
                  </a:ext>
                </a:extLst>
              </a:tr>
              <a:tr h="682349"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Школьные отряды профилактики правонарушений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37 отрядов  </a:t>
                      </a:r>
                    </a:p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2108495"/>
                  </a:ext>
                </a:extLst>
              </a:tr>
              <a:tr h="433418"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SаMоSтоятельные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дети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1pPr>
                      <a:lvl2pPr marL="742950" indent="-28575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2pPr>
                      <a:lvl3pPr marL="11430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3pPr>
                      <a:lvl4pPr marL="16002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4pPr>
                      <a:lvl5pPr marL="2057400" indent="-228600"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defRPr>
                      </a:lvl9pPr>
                    </a:lstStyle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47 отрядов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392543"/>
                  </a:ext>
                </a:extLst>
              </a:tr>
              <a:tr h="682349">
                <a:tc>
                  <a:txBody>
                    <a:bodyPr/>
                    <a:lstStyle/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Городской Совет старшеклассников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37 советов школьного самоуправления 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696088"/>
                  </a:ext>
                </a:extLst>
              </a:tr>
              <a:tr h="538206">
                <a:tc>
                  <a:txBody>
                    <a:bodyPr/>
                    <a:lstStyle/>
                    <a:p>
                      <a:pPr marL="15875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Детская районная Дума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7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ts val="1100"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18 организаций</a:t>
                      </a:r>
                    </a:p>
                  </a:txBody>
                  <a:tcPr marL="91425" marR="91425" marT="91429" marB="91429" horzOverflow="overflow">
                    <a:lnL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955123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7" name="Рисунок 16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73031" y="3539641"/>
            <a:ext cx="2808312" cy="680953"/>
          </a:xfrm>
          <a:prstGeom prst="rect">
            <a:avLst/>
          </a:prstGeom>
        </p:spPr>
        <p:txBody>
          <a:bodyPr wrap="square" lIns="68384" tIns="34289" rIns="68384" bIns="34289">
            <a:spAutoFit/>
          </a:bodyPr>
          <a:lstStyle/>
          <a:p>
            <a:pPr algn="ctr"/>
            <a:r>
              <a:rPr lang="ru-RU" sz="40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F79646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7"/>
            <a:ext cx="8229600" cy="1231646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691843"/>
            <a:ext cx="8229600" cy="375106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Дополнительное образование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22816"/>
            <a:ext cx="4482498" cy="33575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042" y="1437623"/>
            <a:ext cx="3842878" cy="33372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6" name="Рисунок 15" descr="2388_0kexgftyhei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0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9862" y="153478"/>
            <a:ext cx="2718397" cy="8572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Преступления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041257"/>
              </p:ext>
            </p:extLst>
          </p:nvPr>
        </p:nvGraphicFramePr>
        <p:xfrm>
          <a:off x="1547664" y="915566"/>
          <a:ext cx="5994666" cy="587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7333">
                  <a:extLst>
                    <a:ext uri="{9D8B030D-6E8A-4147-A177-3AD203B41FA5}">
                      <a16:colId xmlns:a16="http://schemas.microsoft.com/office/drawing/2014/main" val="3239080972"/>
                    </a:ext>
                  </a:extLst>
                </a:gridCol>
                <a:gridCol w="2997333">
                  <a:extLst>
                    <a:ext uri="{9D8B030D-6E8A-4147-A177-3AD203B41FA5}">
                      <a16:colId xmlns:a16="http://schemas.microsoft.com/office/drawing/2014/main" val="719206260"/>
                    </a:ext>
                  </a:extLst>
                </a:gridCol>
              </a:tblGrid>
              <a:tr h="587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месяцев 2019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года –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месяцев 2020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года –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mtClean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8452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83862" y="1585661"/>
            <a:ext cx="4572000" cy="715581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Правонарушения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792807"/>
              </p:ext>
            </p:extLst>
          </p:nvPr>
        </p:nvGraphicFramePr>
        <p:xfrm>
          <a:off x="168373" y="2231992"/>
          <a:ext cx="8688066" cy="2478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8530">
                  <a:extLst>
                    <a:ext uri="{9D8B030D-6E8A-4147-A177-3AD203B41FA5}">
                      <a16:colId xmlns:a16="http://schemas.microsoft.com/office/drawing/2014/main" val="3741264485"/>
                    </a:ext>
                  </a:extLst>
                </a:gridCol>
                <a:gridCol w="1114768">
                  <a:extLst>
                    <a:ext uri="{9D8B030D-6E8A-4147-A177-3AD203B41FA5}">
                      <a16:colId xmlns:a16="http://schemas.microsoft.com/office/drawing/2014/main" val="2959511926"/>
                    </a:ext>
                  </a:extLst>
                </a:gridCol>
                <a:gridCol w="1114768">
                  <a:extLst>
                    <a:ext uri="{9D8B030D-6E8A-4147-A177-3AD203B41FA5}">
                      <a16:colId xmlns:a16="http://schemas.microsoft.com/office/drawing/2014/main" val="2587816841"/>
                    </a:ext>
                  </a:extLst>
                </a:gridCol>
              </a:tblGrid>
              <a:tr h="220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                                            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                                                                                                                                         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2018 - 2019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2019- 2020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239015"/>
                  </a:ext>
                </a:extLst>
              </a:tr>
              <a:tr h="3913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Ст. 3.11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(нахождение несовершеннолетних в общественных местах в ночное время без сопровождения взрослых)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596532"/>
                  </a:ext>
                </a:extLst>
              </a:tr>
              <a:tr h="4304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Ст. 5.35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неисполнение родителями или иными законными представителями несовершеннолетних обязанностей по содержанию и воспитанию несовершеннолетних)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413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246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5891385"/>
                  </a:ext>
                </a:extLst>
              </a:tr>
              <a:tr h="10554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Ст. 20.22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нахождение в состоянии опьянения, потребление (распитие) ими алкогольной  или спиртосодержащей продукции либо потребление ими наркотических средств или психотропных веществ, новых потенциально опасных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психоактивных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веществ или одурманивающих веществ)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Наркотики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Лак, клей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19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Спиртные напитки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45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Наркотики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Лак, клей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Спиртные напитки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39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764253"/>
                  </a:ext>
                </a:extLst>
              </a:tr>
              <a:tr h="216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494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357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48814" marR="488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138520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4" name="Рисунок 13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5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818854"/>
              </p:ext>
            </p:extLst>
          </p:nvPr>
        </p:nvGraphicFramePr>
        <p:xfrm>
          <a:off x="232955" y="951570"/>
          <a:ext cx="8910990" cy="312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24636">
                  <a:extLst>
                    <a:ext uri="{9D8B030D-6E8A-4147-A177-3AD203B41FA5}">
                      <a16:colId xmlns:a16="http://schemas.microsoft.com/office/drawing/2014/main" val="560077835"/>
                    </a:ext>
                  </a:extLst>
                </a:gridCol>
                <a:gridCol w="918102">
                  <a:extLst>
                    <a:ext uri="{9D8B030D-6E8A-4147-A177-3AD203B41FA5}">
                      <a16:colId xmlns:a16="http://schemas.microsoft.com/office/drawing/2014/main" val="398576160"/>
                    </a:ext>
                  </a:extLst>
                </a:gridCol>
                <a:gridCol w="2268252">
                  <a:extLst>
                    <a:ext uri="{9D8B030D-6E8A-4147-A177-3AD203B41FA5}">
                      <a16:colId xmlns:a16="http://schemas.microsoft.com/office/drawing/2014/main" val="261362014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Федеральный закон от 29 декабря 2012 г. №273-ФЗ «Об образовании в Российской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федерации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 проект 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799054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Указ Президента Российской Федерации от 7 мая 2012 г. № 597 «О мероприятиях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по реализации государственной социальной политики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Современная школа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Успех каждого ребенка Поддержка семей имеющих детей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Цифровая образовательная среда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Молодые профессионалы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762997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Указ Президента Российской Федерации от 7 мая 2018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г. №204 «О национальных целях и стратегических задачах развития Российской Федерации до 2024 года»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09554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Послание Президента Российской Федерации Федеральному Собранию Российской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Федерации от 20 февраля 2019 г.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959001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Послание Президента Российской Федерации Федеральному Собранию Российской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Федерации от 15 января 2020 г.</a:t>
                      </a:r>
                      <a:endParaRPr lang="ru-RU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Национальный</a:t>
                      </a: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проект </a:t>
                      </a:r>
                    </a:p>
                    <a:p>
                      <a:pPr algn="ctr"/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400" b="1" dirty="0" smtClean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353776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983" y="854377"/>
            <a:ext cx="648072" cy="651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819" y="3291830"/>
            <a:ext cx="648072" cy="6480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6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764032"/>
            <a:ext cx="8370930" cy="54365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Психолого-педагогическое сопровождение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985344"/>
              </p:ext>
            </p:extLst>
          </p:nvPr>
        </p:nvGraphicFramePr>
        <p:xfrm>
          <a:off x="359532" y="1437625"/>
          <a:ext cx="8370931" cy="35664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2829">
                  <a:extLst>
                    <a:ext uri="{9D8B030D-6E8A-4147-A177-3AD203B41FA5}">
                      <a16:colId xmlns:a16="http://schemas.microsoft.com/office/drawing/2014/main" val="851642329"/>
                    </a:ext>
                  </a:extLst>
                </a:gridCol>
                <a:gridCol w="6488102">
                  <a:extLst>
                    <a:ext uri="{9D8B030D-6E8A-4147-A177-3AD203B41FA5}">
                      <a16:colId xmlns:a16="http://schemas.microsoft.com/office/drawing/2014/main" val="4284385828"/>
                    </a:ext>
                  </a:extLst>
                </a:gridCol>
              </a:tblGrid>
              <a:tr h="2382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Этапы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 работы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360995"/>
                  </a:ext>
                </a:extLst>
              </a:tr>
              <a:tr h="1045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этап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Организационно-диагностический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  составление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психологического портрета ребенка;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консультирование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родителей;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рекомендации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для составления плана работы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образовательных организаций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 коррекции 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сопровождению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030619"/>
                  </a:ext>
                </a:extLst>
              </a:tr>
              <a:tr h="11006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этап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Реализация психолого-педагогического сопровождения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определение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условий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обучения;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создание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условий индивидуализации образовательного процесса;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профилактическая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коррекционно-развивающая работа по адаптации и социализации обучающихся;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работа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семьей.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937412"/>
                  </a:ext>
                </a:extLst>
              </a:tr>
              <a:tr h="1045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r>
                        <a:rPr lang="ru-RU" sz="140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этап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Аналитический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92075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анализ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эффективности сопровождения ребенка, проводимый через показатели овладения им учебным материалом, показатели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социализированности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ребенка с ОВЗ, снижение случаев повторных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правонарушений;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  <a:tabLst>
                          <a:tab pos="92075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anose="020F0502020204030204" pitchFamily="34" charset="0"/>
                          <a:cs typeface="Arial" pitchFamily="34" charset="0"/>
                        </a:rPr>
                        <a:t>внесение корректив.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anose="020F0502020204030204" pitchFamily="34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678409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7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7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663" y="290771"/>
            <a:ext cx="4014927" cy="85725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достижения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4088145"/>
              </p:ext>
            </p:extLst>
          </p:nvPr>
        </p:nvGraphicFramePr>
        <p:xfrm>
          <a:off x="233772" y="1132669"/>
          <a:ext cx="8658709" cy="3973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02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5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81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Мероприятие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Результат 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Зональный этап Всероссийских соревнований по баскетболу «КЭС-БАСКЕТ»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место </a:t>
                      </a:r>
                    </a:p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команда девушек,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имназия № 32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место </a:t>
                      </a:r>
                    </a:p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команда юношей, гимназия № 32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622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Финал Республиканского этапа Всероссийских соревнований по баскетболу «КЭС-БАСКЕТ»</a:t>
                      </a:r>
                      <a:endParaRPr lang="ru-RU" alt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место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команда девушек, гимназия № 32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Финал Республиканского этапа летнего Фестиваля ВФСК «ГТО» </a:t>
                      </a:r>
                      <a:endParaRPr lang="ru-RU" altLang="ru-RU" sz="18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место </a:t>
                      </a:r>
                    </a:p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(сборная НМР гимназии №№ 22,25,32; СОШ №№ 29,33; лицей №35)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3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Всероссийских соревнований школьников «Президентские состязания» в Краснодарском крае г. Анапа ВДЦ «Смена».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место </a:t>
                      </a:r>
                    </a:p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Гимназия № 2 в разделе «мини-футбол» 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121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Финал Республиканского этапа Фестиваля ВФСК «ГТО»,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г.Казань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место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41326741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7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7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811" y="436863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питания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560808"/>
              </p:ext>
            </p:extLst>
          </p:nvPr>
        </p:nvGraphicFramePr>
        <p:xfrm>
          <a:off x="1007604" y="1599644"/>
          <a:ext cx="7290810" cy="2932515"/>
        </p:xfrm>
        <a:graphic>
          <a:graphicData uri="http://schemas.openxmlformats.org/drawingml/2006/table">
            <a:tbl>
              <a:tblPr/>
              <a:tblGrid>
                <a:gridCol w="1180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4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6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3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601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Старшие классы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Город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Село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Одноразовое питание (завтрак)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66,00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Двухразовое питание (</a:t>
                      </a: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завтрак + доп</a:t>
                      </a: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питание)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98,00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Одноразовое питание (обед)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70,00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Двухразовое питание (</a:t>
                      </a: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обед + доп</a:t>
                      </a: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питание)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102,00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1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Младшие классы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Одноразовое питание (завтрак)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60,00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48,00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1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Двухразовое питание (</a:t>
                      </a: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завтрак + обед</a:t>
                      </a: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87,00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64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Интернат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Пятиразовое питание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146,00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</a:p>
                  </a:txBody>
                  <a:tcPr marL="24266" marR="242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7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7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4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900" y="528066"/>
            <a:ext cx="6140075" cy="48990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Бесплатное питание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177151"/>
              </p:ext>
            </p:extLst>
          </p:nvPr>
        </p:nvGraphicFramePr>
        <p:xfrm>
          <a:off x="899592" y="1285867"/>
          <a:ext cx="7290810" cy="2946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6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4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798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детей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7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Дети сироты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214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7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Дети инвалиды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237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0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Дети из семей ликвидаторов аварии Чернобыльской АЭС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7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Многодетный семьи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996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79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Малообеспеченные семьи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1415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79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3006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6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6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7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377" y="2679762"/>
            <a:ext cx="7886700" cy="64448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Диетическое питание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961764"/>
              </p:ext>
            </p:extLst>
          </p:nvPr>
        </p:nvGraphicFramePr>
        <p:xfrm>
          <a:off x="1485900" y="3381840"/>
          <a:ext cx="6193653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7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Кол-во учащихся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Аллергические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заболевания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Сахарный диабет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539634"/>
              </p:ext>
            </p:extLst>
          </p:nvPr>
        </p:nvGraphicFramePr>
        <p:xfrm>
          <a:off x="2008568" y="1545636"/>
          <a:ext cx="5148318" cy="969869"/>
        </p:xfrm>
        <a:graphic>
          <a:graphicData uri="http://schemas.openxmlformats.org/drawingml/2006/table">
            <a:tbl>
              <a:tblPr/>
              <a:tblGrid>
                <a:gridCol w="2574159">
                  <a:extLst>
                    <a:ext uri="{9D8B030D-6E8A-4147-A177-3AD203B41FA5}">
                      <a16:colId xmlns:a16="http://schemas.microsoft.com/office/drawing/2014/main" val="3550953484"/>
                    </a:ext>
                  </a:extLst>
                </a:gridCol>
                <a:gridCol w="2574159">
                  <a:extLst>
                    <a:ext uri="{9D8B030D-6E8A-4147-A177-3AD203B41FA5}">
                      <a16:colId xmlns:a16="http://schemas.microsoft.com/office/drawing/2014/main" val="3359758140"/>
                    </a:ext>
                  </a:extLst>
                </a:gridCol>
              </a:tblGrid>
              <a:tr h="3477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2018 - </a:t>
                      </a:r>
                      <a:r>
                        <a:rPr lang="ru-RU" sz="20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 </a:t>
                      </a:r>
                      <a:endParaRPr lang="ru-RU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3514" marR="33514" marT="59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2019 - 2020г. </a:t>
                      </a:r>
                      <a:endParaRPr lang="ru-RU" sz="20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3514" marR="33514" marT="59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389337"/>
                  </a:ext>
                </a:extLst>
              </a:tr>
              <a:tr h="6133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98,8 % </a:t>
                      </a:r>
                      <a:endParaRPr lang="ru-RU" sz="2000" b="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3514" marR="33514" marT="59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99,3% </a:t>
                      </a:r>
                      <a:endParaRPr lang="ru-RU" sz="2000" b="0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3514" marR="33514" marT="59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8332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519699" y="841183"/>
            <a:ext cx="4126055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Охват горячим питанием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37498"/>
            <a:ext cx="438872" cy="5406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6" y="171050"/>
            <a:ext cx="1289243" cy="473555"/>
          </a:xfrm>
          <a:prstGeom prst="rect">
            <a:avLst/>
          </a:prstGeom>
        </p:spPr>
      </p:pic>
      <p:pic>
        <p:nvPicPr>
          <p:cNvPr id="12" name="Рисунок 11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6" y="123478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41758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248586"/>
            <a:ext cx="4572000" cy="623248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572176"/>
              </p:ext>
            </p:extLst>
          </p:nvPr>
        </p:nvGraphicFramePr>
        <p:xfrm>
          <a:off x="737575" y="1230681"/>
          <a:ext cx="7506832" cy="3285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826">
                  <a:extLst>
                    <a:ext uri="{9D8B030D-6E8A-4147-A177-3AD203B41FA5}">
                      <a16:colId xmlns:a16="http://schemas.microsoft.com/office/drawing/2014/main" val="1070599221"/>
                    </a:ext>
                  </a:extLst>
                </a:gridCol>
                <a:gridCol w="2502503">
                  <a:extLst>
                    <a:ext uri="{9D8B030D-6E8A-4147-A177-3AD203B41FA5}">
                      <a16:colId xmlns:a16="http://schemas.microsoft.com/office/drawing/2014/main" val="2481891719"/>
                    </a:ext>
                  </a:extLst>
                </a:gridCol>
                <a:gridCol w="2502503">
                  <a:extLst>
                    <a:ext uri="{9D8B030D-6E8A-4147-A177-3AD203B41FA5}">
                      <a16:colId xmlns:a16="http://schemas.microsoft.com/office/drawing/2014/main" val="1975977979"/>
                    </a:ext>
                  </a:extLst>
                </a:gridCol>
              </a:tblGrid>
              <a:tr h="368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работ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1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21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007016"/>
                  </a:ext>
                </a:extLst>
              </a:tr>
              <a:tr h="946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Ремонт кровли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62,7 млн.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СПО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37,5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млн.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816468"/>
                  </a:ext>
                </a:extLst>
              </a:tr>
              <a:tr h="11830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Обеспечение горячего водоснабжения в сельских школах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школ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2,8 млн.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550922"/>
                  </a:ext>
                </a:extLst>
              </a:tr>
              <a:tr h="787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Ремонт функциональных зон школ в рамках проекта «Современная школа»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3,4 млн.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1,2 млн.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964764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508973" y="506402"/>
            <a:ext cx="4126055" cy="4385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Ремонтные работы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5" name="Рисунок 14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417588"/>
            <a:ext cx="4572000" cy="346249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248586"/>
            <a:ext cx="4572000" cy="623248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30014"/>
              </p:ext>
            </p:extLst>
          </p:nvPr>
        </p:nvGraphicFramePr>
        <p:xfrm>
          <a:off x="971600" y="1001408"/>
          <a:ext cx="6689949" cy="1197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7662">
                  <a:extLst>
                    <a:ext uri="{9D8B030D-6E8A-4147-A177-3AD203B41FA5}">
                      <a16:colId xmlns:a16="http://schemas.microsoft.com/office/drawing/2014/main" val="1448589195"/>
                    </a:ext>
                  </a:extLst>
                </a:gridCol>
                <a:gridCol w="2592287">
                  <a:extLst>
                    <a:ext uri="{9D8B030D-6E8A-4147-A177-3AD203B41FA5}">
                      <a16:colId xmlns:a16="http://schemas.microsoft.com/office/drawing/2014/main" val="657063749"/>
                    </a:ext>
                  </a:extLst>
                </a:gridCol>
              </a:tblGrid>
              <a:tr h="286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Краснокадкинская</a:t>
                      </a: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школа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53,5 млн.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163557"/>
                  </a:ext>
                </a:extLst>
              </a:tr>
              <a:tr h="286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Школа №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млн.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руб.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324609"/>
                  </a:ext>
                </a:extLst>
              </a:tr>
              <a:tr h="311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Школа </a:t>
                      </a:r>
                      <a:r>
                        <a:rPr lang="ru-RU" sz="15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33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млн. руб.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019948"/>
                  </a:ext>
                </a:extLst>
              </a:tr>
              <a:tr h="3118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anose="02010600030101010101" pitchFamily="2" charset="-122"/>
                          <a:cs typeface="Arial" pitchFamily="34" charset="0"/>
                        </a:rPr>
                        <a:t>Школа №6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anose="02010600030101010101" pitchFamily="2" charset="-122"/>
                          <a:cs typeface="Arial" pitchFamily="34" charset="0"/>
                        </a:rPr>
                        <a:t>12 млн. руб.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anose="02010600030101010101" pitchFamily="2" charset="-122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38623" y="549200"/>
            <a:ext cx="5466753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Программа капитального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ea typeface="Times New Roman" charset="0"/>
                <a:cs typeface="Times New Roman" charset="0"/>
              </a:rPr>
              <a:t>ремонта 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3" name="AutoShape 2" descr="blob:https://web.whatsapp.com/596e35b2-7b8c-452e-bd26-b7c13b5755f2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69" y="2303068"/>
            <a:ext cx="3400282" cy="25502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26" y="2303068"/>
            <a:ext cx="3400282" cy="25502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37498"/>
            <a:ext cx="438872" cy="54066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71050"/>
            <a:ext cx="1289243" cy="473555"/>
          </a:xfrm>
          <a:prstGeom prst="rect">
            <a:avLst/>
          </a:prstGeom>
        </p:spPr>
      </p:pic>
      <p:pic>
        <p:nvPicPr>
          <p:cNvPr id="15" name="Рисунок 14" descr="2388_0kexgftyhei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23478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16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061" y="151182"/>
            <a:ext cx="438872" cy="5406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055" y="166299"/>
            <a:ext cx="1289243" cy="473555"/>
          </a:xfrm>
          <a:prstGeom prst="rect">
            <a:avLst/>
          </a:prstGeom>
        </p:spPr>
      </p:pic>
      <p:pic>
        <p:nvPicPr>
          <p:cNvPr id="8" name="Рисунок 7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46013" y="137161"/>
            <a:ext cx="578059" cy="5798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6566" y="771550"/>
            <a:ext cx="6804755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ифровое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 компьютерное оборудование</a:t>
            </a:r>
            <a:r>
              <a:rPr lang="ru-RU" dirty="0"/>
              <a:t> 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530"/>
              </p:ext>
            </p:extLst>
          </p:nvPr>
        </p:nvGraphicFramePr>
        <p:xfrm>
          <a:off x="1007604" y="1867204"/>
          <a:ext cx="6502680" cy="2131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340">
                  <a:extLst>
                    <a:ext uri="{9D8B030D-6E8A-4147-A177-3AD203B41FA5}">
                      <a16:colId xmlns:a16="http://schemas.microsoft.com/office/drawing/2014/main" val="687036107"/>
                    </a:ext>
                  </a:extLst>
                </a:gridCol>
                <a:gridCol w="3251340">
                  <a:extLst>
                    <a:ext uri="{9D8B030D-6E8A-4147-A177-3AD203B41FA5}">
                      <a16:colId xmlns:a16="http://schemas.microsoft.com/office/drawing/2014/main" val="3384692897"/>
                    </a:ext>
                  </a:extLst>
                </a:gridCol>
              </a:tblGrid>
              <a:tr h="39419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ysClr val="windowText" lastClr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677930"/>
                  </a:ext>
                </a:extLst>
              </a:tr>
              <a:tr h="1737612"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latin typeface="Arial" pitchFamily="34" charset="0"/>
                          <a:cs typeface="Arial" pitchFamily="34" charset="0"/>
                        </a:rPr>
                        <a:t>Лицей №24</a:t>
                      </a:r>
                    </a:p>
                    <a:p>
                      <a:pPr algn="ctr"/>
                      <a:r>
                        <a:rPr lang="ru-RU" sz="1800" b="0" dirty="0" smtClean="0">
                          <a:latin typeface="Arial" pitchFamily="34" charset="0"/>
                          <a:cs typeface="Arial" pitchFamily="34" charset="0"/>
                        </a:rPr>
                        <a:t>Педагогический колледж</a:t>
                      </a:r>
                    </a:p>
                    <a:p>
                      <a:pPr algn="ctr"/>
                      <a:r>
                        <a:rPr lang="ru-RU" sz="1800" b="0" dirty="0" smtClean="0">
                          <a:latin typeface="Arial" pitchFamily="34" charset="0"/>
                          <a:cs typeface="Arial" pitchFamily="34" charset="0"/>
                        </a:rPr>
                        <a:t>Политехнический колледж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Гимназия № 2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Гимназия № 25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Гимназия № 32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Лицей № 14 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Школа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29</a:t>
                      </a:r>
                    </a:p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Школа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№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33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177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43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8">
            <a:extLst/>
          </p:cNvPr>
          <p:cNvSpPr txBox="1">
            <a:spLocks noChangeArrowheads="1"/>
          </p:cNvSpPr>
          <p:nvPr/>
        </p:nvSpPr>
        <p:spPr bwMode="auto">
          <a:xfrm>
            <a:off x="-17639" y="251669"/>
            <a:ext cx="9144000" cy="807913"/>
          </a:xfrm>
          <a:prstGeom prst="rect">
            <a:avLst/>
          </a:prstGeom>
          <a:noFill/>
          <a:ln>
            <a:noFill/>
          </a:ln>
          <a:extLst/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Учреждения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среднего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профессионального образования</a:t>
            </a:r>
          </a:p>
        </p:txBody>
      </p:sp>
      <p:sp>
        <p:nvSpPr>
          <p:cNvPr id="5139" name="TextBox 80"/>
          <p:cNvSpPr txBox="1">
            <a:spLocks noChangeArrowheads="1"/>
          </p:cNvSpPr>
          <p:nvPr/>
        </p:nvSpPr>
        <p:spPr bwMode="auto">
          <a:xfrm>
            <a:off x="821505" y="1223020"/>
            <a:ext cx="318415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1. Колледж нефтехимии </a:t>
            </a:r>
            <a:r>
              <a:rPr lang="ru-RU" altLang="ru-RU" b="1" dirty="0"/>
              <a:t>и нефтепереработки </a:t>
            </a:r>
          </a:p>
          <a:p>
            <a:pPr eaLnBrk="1" hangingPunct="1"/>
            <a:r>
              <a:rPr lang="ru-RU" altLang="ru-RU" b="1" dirty="0"/>
              <a:t>им. </a:t>
            </a:r>
            <a:r>
              <a:rPr lang="ru-RU" altLang="ru-RU" b="1" dirty="0" smtClean="0"/>
              <a:t>Н.В</a:t>
            </a:r>
            <a:r>
              <a:rPr lang="ru-RU" altLang="ru-RU" b="1" dirty="0"/>
              <a:t>. </a:t>
            </a:r>
            <a:r>
              <a:rPr lang="ru-RU" altLang="ru-RU" b="1" dirty="0" err="1" smtClean="0"/>
              <a:t>Лемаева</a:t>
            </a:r>
            <a:endParaRPr lang="ru-RU" altLang="ru-RU" b="1" dirty="0"/>
          </a:p>
          <a:p>
            <a:pPr eaLnBrk="1" hangingPunct="1"/>
            <a:r>
              <a:rPr lang="ru-RU" altLang="ru-RU" b="1" dirty="0" smtClean="0"/>
              <a:t>(</a:t>
            </a:r>
            <a:r>
              <a:rPr lang="ru-RU" altLang="ru-RU" b="1" dirty="0" err="1" smtClean="0">
                <a:solidFill>
                  <a:schemeClr val="accent2">
                    <a:lumMod val="75000"/>
                  </a:schemeClr>
                </a:solidFill>
              </a:rPr>
              <a:t>Ресурный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 центр</a:t>
            </a:r>
            <a:r>
              <a:rPr lang="ru-RU" altLang="ru-RU" b="1" dirty="0" smtClean="0"/>
              <a:t>)</a:t>
            </a:r>
            <a:endParaRPr lang="en-US" altLang="ru-RU" b="1" dirty="0"/>
          </a:p>
        </p:txBody>
      </p:sp>
      <p:sp>
        <p:nvSpPr>
          <p:cNvPr id="5140" name="TextBox 82"/>
          <p:cNvSpPr txBox="1">
            <a:spLocks noChangeArrowheads="1"/>
          </p:cNvSpPr>
          <p:nvPr/>
        </p:nvSpPr>
        <p:spPr bwMode="auto">
          <a:xfrm>
            <a:off x="4982788" y="2332810"/>
            <a:ext cx="34142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4.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агропромышленный </a:t>
            </a:r>
            <a:r>
              <a:rPr lang="ru-RU" altLang="ru-RU" b="1" dirty="0" smtClean="0"/>
              <a:t>колледж</a:t>
            </a:r>
            <a:endParaRPr lang="en-US" altLang="ru-RU" b="1" dirty="0"/>
          </a:p>
        </p:txBody>
      </p:sp>
      <p:sp>
        <p:nvSpPr>
          <p:cNvPr id="5141" name="TextBox 83"/>
          <p:cNvSpPr txBox="1">
            <a:spLocks noChangeArrowheads="1"/>
          </p:cNvSpPr>
          <p:nvPr/>
        </p:nvSpPr>
        <p:spPr bwMode="auto">
          <a:xfrm>
            <a:off x="821505" y="2332810"/>
            <a:ext cx="307739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3.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политехнический колледж </a:t>
            </a:r>
          </a:p>
          <a:p>
            <a:pPr eaLnBrk="1" hangingPunct="1"/>
            <a:r>
              <a:rPr lang="ru-RU" altLang="ru-RU" b="1" dirty="0"/>
              <a:t>имени Е.Н. </a:t>
            </a:r>
            <a:r>
              <a:rPr lang="ru-RU" altLang="ru-RU" b="1" dirty="0" smtClean="0"/>
              <a:t>Королёва</a:t>
            </a:r>
          </a:p>
          <a:p>
            <a:pPr eaLnBrk="1" hangingPunct="1"/>
            <a:r>
              <a:rPr lang="ru-RU" altLang="ru-RU" b="1" dirty="0" smtClean="0"/>
              <a:t>(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Ресурсный центр</a:t>
            </a:r>
            <a:r>
              <a:rPr lang="ru-RU" altLang="ru-RU" b="1" dirty="0" smtClean="0"/>
              <a:t>)</a:t>
            </a:r>
            <a:endParaRPr lang="en-US" altLang="ru-RU" b="1" dirty="0"/>
          </a:p>
        </p:txBody>
      </p:sp>
      <p:sp>
        <p:nvSpPr>
          <p:cNvPr id="5142" name="TextBox 84"/>
          <p:cNvSpPr txBox="1">
            <a:spLocks noChangeArrowheads="1"/>
          </p:cNvSpPr>
          <p:nvPr/>
        </p:nvSpPr>
        <p:spPr bwMode="auto">
          <a:xfrm>
            <a:off x="4982788" y="1271482"/>
            <a:ext cx="31008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2.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индустриальный </a:t>
            </a:r>
            <a:r>
              <a:rPr lang="ru-RU" altLang="ru-RU" b="1" dirty="0" smtClean="0"/>
              <a:t>техникум</a:t>
            </a:r>
          </a:p>
          <a:p>
            <a:pPr eaLnBrk="1" hangingPunct="1"/>
            <a:r>
              <a:rPr lang="ru-RU" altLang="ru-RU" b="1" dirty="0" smtClean="0"/>
              <a:t>(</a:t>
            </a: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Ресурсный центр</a:t>
            </a:r>
            <a:r>
              <a:rPr lang="ru-RU" altLang="ru-RU" b="1" dirty="0" smtClean="0"/>
              <a:t>)</a:t>
            </a:r>
            <a:endParaRPr lang="en-US" altLang="ru-RU" b="1" dirty="0"/>
          </a:p>
        </p:txBody>
      </p:sp>
      <p:sp>
        <p:nvSpPr>
          <p:cNvPr id="5143" name="TextBox 85"/>
          <p:cNvSpPr txBox="1">
            <a:spLocks noChangeArrowheads="1"/>
          </p:cNvSpPr>
          <p:nvPr/>
        </p:nvSpPr>
        <p:spPr bwMode="auto">
          <a:xfrm>
            <a:off x="821505" y="3464245"/>
            <a:ext cx="34583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5. Нижнекамский многопрофильный колледж</a:t>
            </a:r>
            <a:endParaRPr lang="en-US" altLang="ru-RU" b="1" dirty="0"/>
          </a:p>
        </p:txBody>
      </p:sp>
      <p:sp>
        <p:nvSpPr>
          <p:cNvPr id="5144" name="TextBox 86"/>
          <p:cNvSpPr txBox="1">
            <a:spLocks noChangeArrowheads="1"/>
          </p:cNvSpPr>
          <p:nvPr/>
        </p:nvSpPr>
        <p:spPr bwMode="auto">
          <a:xfrm>
            <a:off x="821505" y="4261450"/>
            <a:ext cx="257176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7.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медицинский </a:t>
            </a:r>
            <a:r>
              <a:rPr lang="ru-RU" altLang="ru-RU" b="1" dirty="0" smtClean="0"/>
              <a:t>колледж</a:t>
            </a:r>
            <a:endParaRPr lang="en-US" altLang="ru-RU" b="1" dirty="0"/>
          </a:p>
        </p:txBody>
      </p:sp>
      <p:sp>
        <p:nvSpPr>
          <p:cNvPr id="5145" name="TextBox 87"/>
          <p:cNvSpPr txBox="1">
            <a:spLocks noChangeArrowheads="1"/>
          </p:cNvSpPr>
          <p:nvPr/>
        </p:nvSpPr>
        <p:spPr bwMode="auto">
          <a:xfrm>
            <a:off x="4982787" y="3229261"/>
            <a:ext cx="284193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6.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педагогический </a:t>
            </a:r>
            <a:r>
              <a:rPr lang="ru-RU" altLang="ru-RU" b="1" dirty="0" smtClean="0"/>
              <a:t>колледж</a:t>
            </a:r>
            <a:endParaRPr lang="en-US" altLang="ru-RU" b="1" dirty="0"/>
          </a:p>
        </p:txBody>
      </p:sp>
      <p:sp>
        <p:nvSpPr>
          <p:cNvPr id="5146" name="TextBox 88"/>
          <p:cNvSpPr txBox="1">
            <a:spLocks noChangeArrowheads="1"/>
          </p:cNvSpPr>
          <p:nvPr/>
        </p:nvSpPr>
        <p:spPr bwMode="auto">
          <a:xfrm>
            <a:off x="4982789" y="3998470"/>
            <a:ext cx="299864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 dirty="0" smtClean="0"/>
              <a:t>8. Нижнекамский </a:t>
            </a:r>
            <a:endParaRPr lang="ru-RU" altLang="ru-RU" b="1" dirty="0"/>
          </a:p>
          <a:p>
            <a:pPr eaLnBrk="1" hangingPunct="1"/>
            <a:r>
              <a:rPr lang="ru-RU" altLang="ru-RU" b="1" dirty="0"/>
              <a:t>музыкальный колледж </a:t>
            </a:r>
          </a:p>
          <a:p>
            <a:pPr eaLnBrk="1" hangingPunct="1"/>
            <a:r>
              <a:rPr lang="ru-RU" altLang="ru-RU" b="1" dirty="0"/>
              <a:t>имени </a:t>
            </a:r>
            <a:r>
              <a:rPr lang="ru-RU" altLang="ru-RU" b="1" dirty="0" err="1"/>
              <a:t>Салиха</a:t>
            </a:r>
            <a:r>
              <a:rPr lang="ru-RU" altLang="ru-RU" b="1" dirty="0"/>
              <a:t> </a:t>
            </a:r>
            <a:r>
              <a:rPr lang="ru-RU" altLang="ru-RU" b="1" dirty="0" smtClean="0"/>
              <a:t>Сайдашева</a:t>
            </a:r>
            <a:endParaRPr lang="en-US" alt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7" y="151182"/>
            <a:ext cx="438872" cy="5406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357" y="184734"/>
            <a:ext cx="1289243" cy="473555"/>
          </a:xfrm>
          <a:prstGeom prst="rect">
            <a:avLst/>
          </a:prstGeom>
        </p:spPr>
      </p:pic>
      <p:pic>
        <p:nvPicPr>
          <p:cNvPr id="17" name="Рисунок 16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6867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3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0745" y="699542"/>
            <a:ext cx="9079706" cy="43858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E3C6E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Состав сборной для участия в Национальном чемпионате </a:t>
            </a:r>
            <a:endParaRPr lang="ru-RU" sz="2400" b="1" dirty="0">
              <a:solidFill>
                <a:srgbClr val="0E3C6E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732530"/>
              </p:ext>
            </p:extLst>
          </p:nvPr>
        </p:nvGraphicFramePr>
        <p:xfrm>
          <a:off x="377828" y="1203598"/>
          <a:ext cx="8370636" cy="15391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6198">
                  <a:extLst>
                    <a:ext uri="{9D8B030D-6E8A-4147-A177-3AD203B41FA5}">
                      <a16:colId xmlns:a16="http://schemas.microsoft.com/office/drawing/2014/main" val="4113076669"/>
                    </a:ext>
                  </a:extLst>
                </a:gridCol>
                <a:gridCol w="2766776">
                  <a:extLst>
                    <a:ext uri="{9D8B030D-6E8A-4147-A177-3AD203B41FA5}">
                      <a16:colId xmlns:a16="http://schemas.microsoft.com/office/drawing/2014/main" val="2469262916"/>
                    </a:ext>
                  </a:extLst>
                </a:gridCol>
                <a:gridCol w="1841863">
                  <a:extLst>
                    <a:ext uri="{9D8B030D-6E8A-4147-A177-3AD203B41FA5}">
                      <a16:colId xmlns:a16="http://schemas.microsoft.com/office/drawing/2014/main" val="2221805445"/>
                    </a:ext>
                  </a:extLst>
                </a:gridCol>
                <a:gridCol w="685799">
                  <a:extLst>
                    <a:ext uri="{9D8B030D-6E8A-4147-A177-3AD203B41FA5}">
                      <a16:colId xmlns:a16="http://schemas.microsoft.com/office/drawing/2014/main" val="855087851"/>
                    </a:ext>
                  </a:extLst>
                </a:gridCol>
              </a:tblGrid>
              <a:tr h="427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Образовательная организация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Наименование компетенции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ФИО участника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Место на РЧ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139657"/>
                  </a:ext>
                </a:extLst>
              </a:tr>
              <a:tr h="244515"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Нижнекамский </a:t>
                      </a:r>
                      <a:r>
                        <a:rPr lang="ru-RU" sz="1200" b="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политехнический колледж имени Е.Н. </a:t>
                      </a: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Королёва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Экспедирование грузов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Логинова Алена 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72946"/>
                  </a:ext>
                </a:extLst>
              </a:tr>
              <a:tr h="2182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Цифровая метрология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Комлев Андрей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249632"/>
                  </a:ext>
                </a:extLst>
              </a:tr>
              <a:tr h="220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Водные технологии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Мухаметгалиев</a:t>
                      </a: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Дамир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407518"/>
                  </a:ext>
                </a:extLst>
              </a:tr>
              <a:tr h="42854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Колледж </a:t>
                      </a:r>
                      <a:r>
                        <a:rPr lang="ru-RU" sz="1200" b="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нефтехимии и нефтепереработки имени Н.В. </a:t>
                      </a:r>
                      <a:r>
                        <a:rPr lang="ru-RU" sz="1200" b="0" dirty="0" err="1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Лемаева</a:t>
                      </a:r>
                      <a:endParaRPr lang="ru-RU" sz="1200" b="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Лабораторный химический анализ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Булатова Гузель 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28530" marR="28530" marT="3962" marB="396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89957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214750"/>
              </p:ext>
            </p:extLst>
          </p:nvPr>
        </p:nvGraphicFramePr>
        <p:xfrm>
          <a:off x="434434" y="3619349"/>
          <a:ext cx="8386038" cy="1138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8221">
                  <a:extLst>
                    <a:ext uri="{9D8B030D-6E8A-4147-A177-3AD203B41FA5}">
                      <a16:colId xmlns:a16="http://schemas.microsoft.com/office/drawing/2014/main" val="1480302947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74541259"/>
                    </a:ext>
                  </a:extLst>
                </a:gridCol>
                <a:gridCol w="2126325">
                  <a:extLst>
                    <a:ext uri="{9D8B030D-6E8A-4147-A177-3AD203B41FA5}">
                      <a16:colId xmlns:a16="http://schemas.microsoft.com/office/drawing/2014/main" val="2139572653"/>
                    </a:ext>
                  </a:extLst>
                </a:gridCol>
                <a:gridCol w="663180">
                  <a:extLst>
                    <a:ext uri="{9D8B030D-6E8A-4147-A177-3AD203B41FA5}">
                      <a16:colId xmlns:a16="http://schemas.microsoft.com/office/drawing/2014/main" val="453812123"/>
                    </a:ext>
                  </a:extLst>
                </a:gridCol>
              </a:tblGrid>
              <a:tr h="427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Образовательная организация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Наименование компетенции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ФИО участника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Место на РЧ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91386"/>
                  </a:ext>
                </a:extLst>
              </a:tr>
              <a:tr h="2172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Лицей </a:t>
                      </a:r>
                      <a:r>
                        <a:rPr lang="ru-RU" sz="1200" b="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№</a:t>
                      </a: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14</a:t>
                      </a:r>
                      <a:endParaRPr lang="ru-RU" sz="1200" b="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Сантехника и отопление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Муратов </a:t>
                      </a: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Булат 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99238"/>
                  </a:ext>
                </a:extLst>
              </a:tr>
              <a:tr h="2172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Лицей </a:t>
                      </a:r>
                      <a:r>
                        <a:rPr lang="ru-RU" sz="1200" b="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№</a:t>
                      </a: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35</a:t>
                      </a:r>
                      <a:endParaRPr lang="ru-RU" sz="1200" b="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Медицинский и социальный уход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Вильданова</a:t>
                      </a: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Азалия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20391"/>
                  </a:ext>
                </a:extLst>
              </a:tr>
              <a:tr h="2765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Лицей </a:t>
                      </a:r>
                      <a:r>
                        <a:rPr lang="ru-RU" sz="1200" b="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№</a:t>
                      </a:r>
                      <a:r>
                        <a:rPr lang="ru-RU" sz="1200" b="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35</a:t>
                      </a:r>
                      <a:endParaRPr lang="ru-RU" sz="1200" b="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Лабораторный химический анализ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Абдуллина</a:t>
                      </a:r>
                      <a:r>
                        <a:rPr lang="en-US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Алина </a:t>
                      </a:r>
                      <a:endParaRPr lang="ru-RU" sz="1200" dirty="0">
                        <a:solidFill>
                          <a:srgbClr val="0E3C6E"/>
                        </a:solidFill>
                        <a:effectLst/>
                        <a:latin typeface="Arial" pitchFamily="34" charset="0"/>
                        <a:ea typeface="Tahoma" panose="020B0604030504040204" pitchFamily="34" charset="0"/>
                        <a:cs typeface="Arial" pitchFamily="34" charset="0"/>
                      </a:endParaRP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E3C6E"/>
                          </a:solidFill>
                          <a:effectLst/>
                          <a:latin typeface="Arial" pitchFamily="34" charset="0"/>
                          <a:ea typeface="Tahoma" panose="020B0604030504040204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24812" marR="24812" marT="3446" marB="34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817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117" y="3034593"/>
            <a:ext cx="9079706" cy="43858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400" b="1" dirty="0">
                <a:solidFill>
                  <a:srgbClr val="0E3C6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Ю</a:t>
            </a:r>
            <a:r>
              <a:rPr lang="ru-RU" sz="2400" b="1" dirty="0" smtClean="0">
                <a:solidFill>
                  <a:srgbClr val="0E3C6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ниоры</a:t>
            </a:r>
            <a:endParaRPr lang="ru-RU" sz="2400" b="1" dirty="0">
              <a:solidFill>
                <a:srgbClr val="0E3C6E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51182"/>
            <a:ext cx="438872" cy="54066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24" y="184734"/>
            <a:ext cx="1289243" cy="473555"/>
          </a:xfrm>
          <a:prstGeom prst="rect">
            <a:avLst/>
          </a:prstGeom>
        </p:spPr>
      </p:pic>
      <p:pic>
        <p:nvPicPr>
          <p:cNvPr id="14" name="Рисунок 13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8834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8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78"/>
          <a:stretch/>
        </p:blipFill>
        <p:spPr>
          <a:xfrm>
            <a:off x="58536" y="2082149"/>
            <a:ext cx="875110" cy="5661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9" y="1143825"/>
            <a:ext cx="918101" cy="71287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5" b="26198"/>
          <a:stretch/>
        </p:blipFill>
        <p:spPr>
          <a:xfrm>
            <a:off x="73613" y="1815666"/>
            <a:ext cx="854082" cy="3240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" y="3254186"/>
            <a:ext cx="717881" cy="5929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84"/>
          <a:stretch/>
        </p:blipFill>
        <p:spPr>
          <a:xfrm>
            <a:off x="83770" y="4500670"/>
            <a:ext cx="843925" cy="5553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16" y="3907582"/>
            <a:ext cx="715471" cy="55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5" y="2574663"/>
            <a:ext cx="955969" cy="775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97" y="657288"/>
            <a:ext cx="452791" cy="4527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269697" y="111816"/>
            <a:ext cx="6481763" cy="550069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altLang="ru-RU" sz="27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Результаты реализации проектов</a:t>
            </a:r>
            <a:endParaRPr lang="ru-RU" altLang="ru-RU" sz="27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ea typeface="Times New Roman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240240"/>
              </p:ext>
            </p:extLst>
          </p:nvPr>
        </p:nvGraphicFramePr>
        <p:xfrm>
          <a:off x="127705" y="545765"/>
          <a:ext cx="8872788" cy="466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577">
                  <a:extLst>
                    <a:ext uri="{9D8B030D-6E8A-4147-A177-3AD203B41FA5}">
                      <a16:colId xmlns:a16="http://schemas.microsoft.com/office/drawing/2014/main" val="1885154747"/>
                    </a:ext>
                  </a:extLst>
                </a:gridCol>
                <a:gridCol w="2279441">
                  <a:extLst>
                    <a:ext uri="{9D8B030D-6E8A-4147-A177-3AD203B41FA5}">
                      <a16:colId xmlns:a16="http://schemas.microsoft.com/office/drawing/2014/main" val="1807022379"/>
                    </a:ext>
                  </a:extLst>
                </a:gridCol>
                <a:gridCol w="5538770">
                  <a:extLst>
                    <a:ext uri="{9D8B030D-6E8A-4147-A177-3AD203B41FA5}">
                      <a16:colId xmlns:a16="http://schemas.microsoft.com/office/drawing/2014/main" val="1342388825"/>
                    </a:ext>
                  </a:extLst>
                </a:gridCol>
              </a:tblGrid>
              <a:tr h="61722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Современная школа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Строительство  2 новых школ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Созданы 3 центра «Точка роста»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Организация и проведение ВПР и международных исследований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1210761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Успех каждого ребенка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Отремонтированы спортивные залы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Капитальный ремонт кадетского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корпуса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Строительство спорт площадок</a:t>
                      </a:r>
                      <a:endParaRPr lang="ru-RU" sz="11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702107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Поддержка семей,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имеющих детей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Поддержка и сопровождение детей, находящиеся в трудной жизненной ситуации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20289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Цифровая образовательная среда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Оснащение цифровым оборудованием 9 образовательных организаций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11236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Молодые профессионалы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Проведение капитального ремонта в Нижнекамском политехническом колледже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Участие и победы в конкурсах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Worldskills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200238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Учитель будущего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Участие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и победы в грантах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Участие и победы в профессиональных конкурсах и конкурсе «Учитель года»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1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49125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Новые возможности для каждого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Организация мероприятий по профессиональному обучению и дополнительному профессиональному образованию лиц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предпенсионного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возраста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517127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Социальная активность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Организация участия волонтеров в акциях, направленных на пропаганду здорового образа жизни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Организация помощи ветеранам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70294110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8" name="Рисунок 17" descr="2388_0kexgftyhei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267" y="1303086"/>
            <a:ext cx="1896140" cy="696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303087"/>
            <a:ext cx="619973" cy="7637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28022" y="4885422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9747" y="2321127"/>
            <a:ext cx="7666263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«СОВРЕМЕННОЕ ОБРАЗОВАНИЕ: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ВОЗМОЖНОСТИ, ТРЕБОВАНИЯ, ОТВЕТСТВЕННОСТЬ»</a:t>
            </a:r>
          </a:p>
          <a:p>
            <a:pPr algn="ctr"/>
            <a:endParaRPr lang="ru-RU" sz="2100" b="1" dirty="0">
              <a:solidFill>
                <a:srgbClr val="002060"/>
              </a:solidFill>
            </a:endParaRPr>
          </a:p>
          <a:p>
            <a:pPr algn="ctr"/>
            <a:endParaRPr lang="ru-RU" sz="21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«ЗАМАНЧА БЕЛЕМ БИРҮ: </a:t>
            </a:r>
          </a:p>
          <a:p>
            <a:pPr algn="ctr"/>
            <a:r>
              <a:rPr lang="ru-RU" sz="2100" b="1" dirty="0" smtClean="0">
                <a:solidFill>
                  <a:srgbClr val="002060"/>
                </a:solidFill>
              </a:rPr>
              <a:t>МӨМКИНЛЕКЛӘР, ТАЛӘПЛӘР, ҖАВАПЛЫЛЫК»</a:t>
            </a:r>
            <a:endParaRPr lang="ru-RU" sz="2100" dirty="0">
              <a:solidFill>
                <a:srgbClr val="002060"/>
              </a:solidFill>
            </a:endParaRPr>
          </a:p>
        </p:txBody>
      </p:sp>
      <p:pic>
        <p:nvPicPr>
          <p:cNvPr id="9" name="Рисунок 8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917" y="1324924"/>
            <a:ext cx="614952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9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Заголовок 5"/>
          <p:cNvSpPr>
            <a:spLocks noGrp="1"/>
          </p:cNvSpPr>
          <p:nvPr>
            <p:ph type="title"/>
          </p:nvPr>
        </p:nvSpPr>
        <p:spPr>
          <a:xfrm>
            <a:off x="1259091" y="634695"/>
            <a:ext cx="6481763" cy="55006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Образовательные организации</a:t>
            </a:r>
            <a:b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</a:b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в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2020/2021 </a:t>
            </a:r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учебном году</a:t>
            </a: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6103902"/>
              </p:ext>
            </p:extLst>
          </p:nvPr>
        </p:nvGraphicFramePr>
        <p:xfrm>
          <a:off x="143508" y="1275607"/>
          <a:ext cx="8712931" cy="3765762"/>
        </p:xfrm>
        <a:graphic>
          <a:graphicData uri="http://schemas.openxmlformats.org/drawingml/2006/table">
            <a:tbl>
              <a:tblPr/>
              <a:tblGrid>
                <a:gridCol w="4370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17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9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1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15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Вид учреждения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Всего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Г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ород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С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ело 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пгт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. Камские Поляны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4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Школы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59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18</a:t>
                      </a: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Учреждения дополнительного образования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Учреждения среднего профессионального образования</a:t>
                      </a: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Учреждения высшего образования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36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ИТОГО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78</a:t>
                      </a:r>
                      <a:endParaRPr kumimoji="0" lang="ru-RU" altLang="ru-RU" sz="2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85" marR="68585" marT="34286" marB="342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84323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0" name="Рисунок 9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578082"/>
              </p:ext>
            </p:extLst>
          </p:nvPr>
        </p:nvGraphicFramePr>
        <p:xfrm>
          <a:off x="251520" y="1227837"/>
          <a:ext cx="8748973" cy="3576161"/>
        </p:xfrm>
        <a:graphic>
          <a:graphicData uri="http://schemas.openxmlformats.org/drawingml/2006/table">
            <a:tbl>
              <a:tblPr/>
              <a:tblGrid>
                <a:gridCol w="1812446">
                  <a:extLst>
                    <a:ext uri="{9D8B030D-6E8A-4147-A177-3AD203B41FA5}">
                      <a16:colId xmlns:a16="http://schemas.microsoft.com/office/drawing/2014/main" val="2474490073"/>
                    </a:ext>
                  </a:extLst>
                </a:gridCol>
                <a:gridCol w="1139882">
                  <a:extLst>
                    <a:ext uri="{9D8B030D-6E8A-4147-A177-3AD203B41FA5}">
                      <a16:colId xmlns:a16="http://schemas.microsoft.com/office/drawing/2014/main" val="1593199989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442217901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781335981"/>
                    </a:ext>
                  </a:extLst>
                </a:gridCol>
                <a:gridCol w="1134126">
                  <a:extLst>
                    <a:ext uri="{9D8B030D-6E8A-4147-A177-3AD203B41FA5}">
                      <a16:colId xmlns:a16="http://schemas.microsoft.com/office/drawing/2014/main" val="4135307761"/>
                    </a:ext>
                  </a:extLst>
                </a:gridCol>
                <a:gridCol w="1134126">
                  <a:extLst>
                    <a:ext uri="{9D8B030D-6E8A-4147-A177-3AD203B41FA5}">
                      <a16:colId xmlns:a16="http://schemas.microsoft.com/office/drawing/2014/main" val="2918037104"/>
                    </a:ext>
                  </a:extLst>
                </a:gridCol>
                <a:gridCol w="1188133">
                  <a:extLst>
                    <a:ext uri="{9D8B030D-6E8A-4147-A177-3AD203B41FA5}">
                      <a16:colId xmlns:a16="http://schemas.microsoft.com/office/drawing/2014/main" val="3305687387"/>
                    </a:ext>
                  </a:extLst>
                </a:gridCol>
              </a:tblGrid>
              <a:tr h="90487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Вид учреждения</a:t>
                      </a: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Динамика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И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з </a:t>
                      </a:r>
                      <a:r>
                        <a:rPr kumimoji="0" lang="ru-RU" altLang="ru-RU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них первый год обучения</a:t>
                      </a: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Динамика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29618"/>
                  </a:ext>
                </a:extLst>
              </a:tr>
              <a:tr h="37861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2019-2020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2020-2021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2019-2020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2020-2021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charset="0"/>
                        <a:cs typeface="Times New Roman" charset="0"/>
                      </a:endParaRPr>
                    </a:p>
                  </a:txBody>
                  <a:tcPr marL="91433" marR="91433" marT="45719" marB="457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373343"/>
                  </a:ext>
                </a:extLst>
              </a:tr>
              <a:tr h="3786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Школы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31407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32368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+ 961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4003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4105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+102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508523"/>
                  </a:ext>
                </a:extLst>
              </a:tr>
              <a:tr h="9829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Учреждения среднего профессионального образования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7389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7320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- 69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2149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2421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+272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318226"/>
                  </a:ext>
                </a:extLst>
              </a:tr>
              <a:tr h="9310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Учреждения высшего образования</a:t>
                      </a:r>
                      <a:endParaRPr kumimoji="0" lang="ru-RU" altLang="ru-RU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</a:t>
                      </a: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096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4029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-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67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928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1012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charset="0"/>
                          <a:cs typeface="Arial" pitchFamily="34" charset="0"/>
                        </a:rPr>
                        <a:t>+84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charset="0"/>
                        <a:cs typeface="Arial" pitchFamily="34" charset="0"/>
                      </a:endParaRPr>
                    </a:p>
                  </a:txBody>
                  <a:tcPr marL="68575" marR="68575" marT="34289" marB="3428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48440"/>
                  </a:ext>
                </a:extLst>
              </a:tr>
            </a:tbl>
          </a:graphicData>
        </a:graphic>
      </p:graphicFrame>
      <p:sp>
        <p:nvSpPr>
          <p:cNvPr id="7" name="Заголовок 5"/>
          <p:cNvSpPr txBox="1">
            <a:spLocks/>
          </p:cNvSpPr>
          <p:nvPr/>
        </p:nvSpPr>
        <p:spPr>
          <a:xfrm>
            <a:off x="1085432" y="349600"/>
            <a:ext cx="6481763" cy="550069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Количество обучающихся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4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2411760" y="195486"/>
            <a:ext cx="3628866" cy="62984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Обучение детей с </a:t>
            </a:r>
            <a:r>
              <a:rPr lang="ru-RU" altLang="ru-RU" sz="2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ОВЗ</a:t>
            </a:r>
            <a:endParaRPr lang="ru-RU" alt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316188"/>
              </p:ext>
            </p:extLst>
          </p:nvPr>
        </p:nvGraphicFramePr>
        <p:xfrm>
          <a:off x="251520" y="1059582"/>
          <a:ext cx="8424934" cy="34713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79525193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405155981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611118318"/>
                    </a:ext>
                  </a:extLst>
                </a:gridCol>
                <a:gridCol w="1584174">
                  <a:extLst>
                    <a:ext uri="{9D8B030D-6E8A-4147-A177-3AD203B41FA5}">
                      <a16:colId xmlns:a16="http://schemas.microsoft.com/office/drawing/2014/main" val="160602254"/>
                    </a:ext>
                  </a:extLst>
                </a:gridCol>
              </a:tblGrid>
              <a:tr h="3780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2018-2019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2019-2020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2020-2021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283533"/>
                  </a:ext>
                </a:extLst>
              </a:tr>
              <a:tr h="3976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Дошкольное образование детей с ОВЗ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1145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1362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426081"/>
                  </a:ext>
                </a:extLst>
              </a:tr>
              <a:tr h="3976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Школьное образование детей с ОВЗ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1396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1586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6538697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Профессиональное образование для слепых и слабовидящих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066281"/>
                  </a:ext>
                </a:extLst>
              </a:tr>
              <a:tr h="667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Профессиональное образование для детей с интеллектуальными нарушениями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80905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Дети-инвалиды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624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Школы для детей с ОВЗ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908167"/>
                  </a:ext>
                </a:extLst>
              </a:tr>
              <a:tr h="532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Школы с отдельными классами для детей с ОВЗ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40931" marR="4093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760603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5"/>
          <p:cNvSpPr>
            <a:spLocks noGrp="1"/>
          </p:cNvSpPr>
          <p:nvPr>
            <p:ph type="title"/>
          </p:nvPr>
        </p:nvSpPr>
        <p:spPr>
          <a:xfrm>
            <a:off x="2411760" y="308867"/>
            <a:ext cx="4248472" cy="55006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imes New Roman" charset="0"/>
                <a:cs typeface="Arial" pitchFamily="34" charset="0"/>
              </a:rPr>
              <a:t>Результаты ЕГЭ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826948"/>
              </p:ext>
            </p:extLst>
          </p:nvPr>
        </p:nvGraphicFramePr>
        <p:xfrm>
          <a:off x="811832" y="1059582"/>
          <a:ext cx="7506835" cy="3618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500">
                  <a:extLst>
                    <a:ext uri="{9D8B030D-6E8A-4147-A177-3AD203B41FA5}">
                      <a16:colId xmlns:a16="http://schemas.microsoft.com/office/drawing/2014/main" val="2588531880"/>
                    </a:ext>
                  </a:extLst>
                </a:gridCol>
                <a:gridCol w="1360718">
                  <a:extLst>
                    <a:ext uri="{9D8B030D-6E8A-4147-A177-3AD203B41FA5}">
                      <a16:colId xmlns:a16="http://schemas.microsoft.com/office/drawing/2014/main" val="2716789197"/>
                    </a:ext>
                  </a:extLst>
                </a:gridCol>
                <a:gridCol w="1308539">
                  <a:extLst>
                    <a:ext uri="{9D8B030D-6E8A-4147-A177-3AD203B41FA5}">
                      <a16:colId xmlns:a16="http://schemas.microsoft.com/office/drawing/2014/main" val="1055656715"/>
                    </a:ext>
                  </a:extLst>
                </a:gridCol>
                <a:gridCol w="1308539">
                  <a:extLst>
                    <a:ext uri="{9D8B030D-6E8A-4147-A177-3AD203B41FA5}">
                      <a16:colId xmlns:a16="http://schemas.microsoft.com/office/drawing/2014/main" val="2037230424"/>
                    </a:ext>
                  </a:extLst>
                </a:gridCol>
                <a:gridCol w="1308539">
                  <a:extLst>
                    <a:ext uri="{9D8B030D-6E8A-4147-A177-3AD203B41FA5}">
                      <a16:colId xmlns:a16="http://schemas.microsoft.com/office/drawing/2014/main" val="2248668436"/>
                    </a:ext>
                  </a:extLst>
                </a:gridCol>
              </a:tblGrid>
              <a:tr h="27503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 г.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839467"/>
                  </a:ext>
                </a:extLst>
              </a:tr>
              <a:tr h="2750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НМР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НМР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Сравнение</a:t>
                      </a:r>
                      <a:endParaRPr lang="ru-RU" sz="140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75635"/>
                  </a:ext>
                </a:extLst>
              </a:tr>
              <a:tr h="2922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Русский язык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74,25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75,38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↑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74,91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+0,47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476990"/>
                  </a:ext>
                </a:extLst>
              </a:tr>
              <a:tr h="300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 профиль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65,14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59,66 </a:t>
                      </a:r>
                      <a:r>
                        <a:rPr lang="ru-RU" sz="1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59,95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-0,29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482506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Химия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64,95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60,3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60,36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-0,06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949125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Обществознание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62,01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63,57 ↑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63,72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-0,15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35676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Физика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61,75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60,39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60,3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+0,09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352971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Информатика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70,06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68,41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67,01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+1,4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190573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Биология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59,4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56,49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56,66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-0,17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3580448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История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59,16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62,87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↑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64,61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-1,74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811597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Английский язык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77,55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75,6 </a:t>
                      </a:r>
                      <a:r>
                        <a:rPr lang="ru-RU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↓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77,01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-1,41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20598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Литература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66,3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69,94 ↑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70,62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-0,68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6A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99212"/>
                  </a:ext>
                </a:extLst>
              </a:tr>
              <a:tr h="275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География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73,9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78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↑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68,85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+9,15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814222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1" name="Рисунок 10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0" name="Заголовок 5"/>
          <p:cNvSpPr>
            <a:spLocks noGrp="1"/>
          </p:cNvSpPr>
          <p:nvPr>
            <p:ph type="title"/>
          </p:nvPr>
        </p:nvSpPr>
        <p:spPr>
          <a:xfrm>
            <a:off x="2129263" y="444772"/>
            <a:ext cx="4680520" cy="55006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Tahoma" charset="0"/>
                <a:cs typeface="Arial" pitchFamily="34" charset="0"/>
              </a:rPr>
              <a:t>Количество 100 балльников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09350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460431"/>
              </p:ext>
            </p:extLst>
          </p:nvPr>
        </p:nvGraphicFramePr>
        <p:xfrm>
          <a:off x="1703719" y="1167594"/>
          <a:ext cx="5531609" cy="3402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7645">
                  <a:extLst>
                    <a:ext uri="{9D8B030D-6E8A-4147-A177-3AD203B41FA5}">
                      <a16:colId xmlns:a16="http://schemas.microsoft.com/office/drawing/2014/main" val="3192706323"/>
                    </a:ext>
                  </a:extLst>
                </a:gridCol>
                <a:gridCol w="1048731">
                  <a:extLst>
                    <a:ext uri="{9D8B030D-6E8A-4147-A177-3AD203B41FA5}">
                      <a16:colId xmlns:a16="http://schemas.microsoft.com/office/drawing/2014/main" val="2340678435"/>
                    </a:ext>
                  </a:extLst>
                </a:gridCol>
                <a:gridCol w="845970">
                  <a:extLst>
                    <a:ext uri="{9D8B030D-6E8A-4147-A177-3AD203B41FA5}">
                      <a16:colId xmlns:a16="http://schemas.microsoft.com/office/drawing/2014/main" val="2393549346"/>
                    </a:ext>
                  </a:extLst>
                </a:gridCol>
                <a:gridCol w="1569263">
                  <a:extLst>
                    <a:ext uri="{9D8B030D-6E8A-4147-A177-3AD203B41FA5}">
                      <a16:colId xmlns:a16="http://schemas.microsoft.com/office/drawing/2014/main" val="967390356"/>
                    </a:ext>
                  </a:extLst>
                </a:gridCol>
              </a:tblGrid>
              <a:tr h="61861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Предмет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Количество 100 балльников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Изменение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314031"/>
                  </a:ext>
                </a:extLst>
              </a:tr>
              <a:tr h="309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104452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Русский язык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+4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262460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938576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Физика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068635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Химия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370472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Информатика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004033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География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23094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Литература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+1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493137"/>
                  </a:ext>
                </a:extLst>
              </a:tr>
              <a:tr h="3093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Итого 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4859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+2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07562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5" y="151182"/>
            <a:ext cx="438872" cy="540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365" y="184734"/>
            <a:ext cx="1289243" cy="473555"/>
          </a:xfrm>
          <a:prstGeom prst="rect">
            <a:avLst/>
          </a:prstGeom>
        </p:spPr>
      </p:pic>
      <p:pic>
        <p:nvPicPr>
          <p:cNvPr id="10" name="Рисунок 9" descr="2388_0kexgftyhe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8875" y="137162"/>
            <a:ext cx="509629" cy="59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20351</TotalTime>
  <Words>2015</Words>
  <Application>Microsoft Office PowerPoint</Application>
  <PresentationFormat>Экран (16:9)</PresentationFormat>
  <Paragraphs>835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7" baseType="lpstr">
      <vt:lpstr>SimSun</vt:lpstr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организации в 2020/2021 учебном году</vt:lpstr>
      <vt:lpstr>Презентация PowerPoint</vt:lpstr>
      <vt:lpstr>Обучение детей с ОВЗ</vt:lpstr>
      <vt:lpstr>Результаты ЕГЭ</vt:lpstr>
      <vt:lpstr>Количество 100 балльников</vt:lpstr>
      <vt:lpstr>Презентация PowerPoint</vt:lpstr>
      <vt:lpstr>Презентация PowerPoint</vt:lpstr>
      <vt:lpstr>Олимпиады</vt:lpstr>
      <vt:lpstr>Результативность олимпиадного движения</vt:lpstr>
      <vt:lpstr>Презентация PowerPoint</vt:lpstr>
      <vt:lpstr>Презентация PowerPoint</vt:lpstr>
      <vt:lpstr> Образовательные платформы</vt:lpstr>
      <vt:lpstr>Презентация PowerPoint</vt:lpstr>
      <vt:lpstr>Туган телне сайлау</vt:lpstr>
      <vt:lpstr>Презентация PowerPoint</vt:lpstr>
      <vt:lpstr>Презентация PowerPoint</vt:lpstr>
      <vt:lpstr>Категорийность педагогов</vt:lpstr>
      <vt:lpstr>Лучшие учителя  в рамках ПНП «Образование» в 2020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Детское движение</vt:lpstr>
      <vt:lpstr> </vt:lpstr>
      <vt:lpstr>Преступления</vt:lpstr>
      <vt:lpstr>Психолого-педагогическое сопровождение </vt:lpstr>
      <vt:lpstr>Спортивные достижения</vt:lpstr>
      <vt:lpstr>Стоимость питания </vt:lpstr>
      <vt:lpstr>Бесплатное питание</vt:lpstr>
      <vt:lpstr>Диетическое 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User</cp:lastModifiedBy>
  <cp:revision>1569</cp:revision>
  <cp:lastPrinted>2020-08-21T07:39:06Z</cp:lastPrinted>
  <dcterms:created xsi:type="dcterms:W3CDTF">2013-08-17T08:31:46Z</dcterms:created>
  <dcterms:modified xsi:type="dcterms:W3CDTF">2020-08-28T10:18:19Z</dcterms:modified>
</cp:coreProperties>
</file>